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43.xml" ContentType="application/vnd.openxmlformats-officedocument.presentationml.slide+xml"/>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731" r:id="rId1"/>
  </p:sldMasterIdLst>
  <p:sldIdLst>
    <p:sldId id="256" r:id="rId2"/>
    <p:sldId id="257" r:id="rId3"/>
    <p:sldId id="275" r:id="rId4"/>
    <p:sldId id="269" r:id="rId5"/>
    <p:sldId id="295" r:id="rId6"/>
    <p:sldId id="258" r:id="rId7"/>
    <p:sldId id="260" r:id="rId8"/>
    <p:sldId id="259" r:id="rId9"/>
    <p:sldId id="276" r:id="rId10"/>
    <p:sldId id="277" r:id="rId11"/>
    <p:sldId id="278" r:id="rId12"/>
    <p:sldId id="279" r:id="rId13"/>
    <p:sldId id="261" r:id="rId14"/>
    <p:sldId id="262" r:id="rId15"/>
    <p:sldId id="280" r:id="rId16"/>
    <p:sldId id="264" r:id="rId17"/>
    <p:sldId id="283" r:id="rId18"/>
    <p:sldId id="284" r:id="rId19"/>
    <p:sldId id="285" r:id="rId20"/>
    <p:sldId id="286" r:id="rId21"/>
    <p:sldId id="282" r:id="rId22"/>
    <p:sldId id="281" r:id="rId23"/>
    <p:sldId id="265" r:id="rId24"/>
    <p:sldId id="288" r:id="rId25"/>
    <p:sldId id="289" r:id="rId26"/>
    <p:sldId id="290" r:id="rId27"/>
    <p:sldId id="266" r:id="rId28"/>
    <p:sldId id="291" r:id="rId29"/>
    <p:sldId id="292" r:id="rId30"/>
    <p:sldId id="267" r:id="rId31"/>
    <p:sldId id="293" r:id="rId32"/>
    <p:sldId id="268" r:id="rId33"/>
    <p:sldId id="294" r:id="rId34"/>
    <p:sldId id="272" r:id="rId35"/>
    <p:sldId id="297" r:id="rId36"/>
    <p:sldId id="270" r:id="rId37"/>
    <p:sldId id="296" r:id="rId38"/>
    <p:sldId id="271" r:id="rId39"/>
    <p:sldId id="298" r:id="rId40"/>
    <p:sldId id="299" r:id="rId41"/>
    <p:sldId id="300" r:id="rId42"/>
    <p:sldId id="301" r:id="rId43"/>
    <p:sldId id="302" r:id="rId44"/>
    <p:sldId id="303" r:id="rId45"/>
    <p:sldId id="273" r:id="rId46"/>
    <p:sldId id="274"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
      </p:ext>
    </p:extLst>
  </p:showPr>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vertBarState="maximized">
    <p:restoredLeft sz="15620"/>
    <p:restoredTop sz="94660"/>
  </p:normalViewPr>
  <p:slideViewPr>
    <p:cSldViewPr snapToGrid="0" snapToObjects="1">
      <p:cViewPr>
        <p:scale>
          <a:sx n="150" d="100"/>
          <a:sy n="150" d="100"/>
        </p:scale>
        <p:origin x="-928" y="41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54AB02A5-4FE5-49D9-9E24-09F23B90C450}" type="datetimeFigureOut">
              <a:rPr lang="en-US" smtClean="0"/>
              <a:pPr/>
              <a:t>10/25/15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71511C57-E2D7-9641-A4EB-289BA562322F}" type="datetimeFigureOut">
              <a:rPr lang="en-US" smtClean="0"/>
              <a:pPr/>
              <a:t>10/25/15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99FAE-EA4A-B249-80D2-4D8876BA7C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71511C57-E2D7-9641-A4EB-289BA562322F}" type="datetimeFigureOut">
              <a:rPr lang="en-US" smtClean="0"/>
              <a:pPr/>
              <a:t>10/25/15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99FAE-EA4A-B249-80D2-4D8876BA7C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71511C57-E2D7-9641-A4EB-289BA562322F}" type="datetimeFigureOut">
              <a:rPr lang="en-US" smtClean="0"/>
              <a:pPr/>
              <a:t>10/25/15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99FAE-EA4A-B249-80D2-4D8876BA7C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C3F416CD-67A3-4CF0-A210-F6AF31AC147F}" type="datetimeFigureOut">
              <a:rPr lang="en-US" smtClean="0"/>
              <a:pPr/>
              <a:t>10/25/15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652B35-718D-4E28-AFEB-B694A3B357E8}"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71511C57-E2D7-9641-A4EB-289BA562322F}" type="datetimeFigureOut">
              <a:rPr lang="en-US" smtClean="0"/>
              <a:pPr/>
              <a:t>10/25/15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99FAE-EA4A-B249-80D2-4D8876BA7C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71511C57-E2D7-9641-A4EB-289BA562322F}" type="datetimeFigureOut">
              <a:rPr lang="en-US" smtClean="0"/>
              <a:pPr/>
              <a:t>10/25/15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099FAE-EA4A-B249-80D2-4D8876BA7C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71511C57-E2D7-9641-A4EB-289BA562322F}" type="datetimeFigureOut">
              <a:rPr lang="en-US" smtClean="0"/>
              <a:pPr/>
              <a:t>10/25/15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099FAE-EA4A-B249-80D2-4D8876BA7C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11C57-E2D7-9641-A4EB-289BA562322F}" type="datetimeFigureOut">
              <a:rPr lang="en-US" smtClean="0"/>
              <a:pPr/>
              <a:t>10/25/15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099FAE-EA4A-B249-80D2-4D8876BA7C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71511C57-E2D7-9641-A4EB-289BA562322F}" type="datetimeFigureOut">
              <a:rPr lang="en-US" smtClean="0"/>
              <a:pPr/>
              <a:t>10/25/15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71511C57-E2D7-9641-A4EB-289BA562322F}" type="datetimeFigureOut">
              <a:rPr lang="en-US" smtClean="0"/>
              <a:pPr/>
              <a:t>10/25/15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99FAE-EA4A-B249-80D2-4D8876BA7C0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511C57-E2D7-9641-A4EB-289BA562322F}" type="datetimeFigureOut">
              <a:rPr lang="en-US" smtClean="0"/>
              <a:pPr/>
              <a:t>10/25/15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099FAE-EA4A-B249-80D2-4D8876BA7C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732" r:id="rId1"/>
    <p:sldLayoutId id="2147484733" r:id="rId2"/>
    <p:sldLayoutId id="2147484734" r:id="rId3"/>
    <p:sldLayoutId id="2147484735" r:id="rId4"/>
    <p:sldLayoutId id="2147484736" r:id="rId5"/>
    <p:sldLayoutId id="2147484737" r:id="rId6"/>
    <p:sldLayoutId id="2147484738" r:id="rId7"/>
    <p:sldLayoutId id="2147484739" r:id="rId8"/>
    <p:sldLayoutId id="2147484740" r:id="rId9"/>
    <p:sldLayoutId id="2147484741" r:id="rId10"/>
    <p:sldLayoutId id="214748474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uscatholic.org/articles/201402/what-relationship-between-old-and-new-testaments-28454"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dreads.com/book/show/256138.Making_Sense_Out_of_Suffering"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vatican.va/archive/ENG0015/_PQ.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ngelfire.com/va3/djotheology/documents/docs-old-testament/OT_Important_People.pdf"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iblestudyforcatholics.com/two-different-accounts-creation/"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iccionep.people.cofc.edu/graphics/samplepaper2.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hyperlink" Target="http://www.biblica.com/en-us/bible/online-bible/?osis=NIV:Judg.11.27" TargetMode="External"/><Relationship Id="rId4" Type="http://schemas.openxmlformats.org/officeDocument/2006/relationships/hyperlink" Target="http://www.biblica.com/en-us/bible/online-bible/?osis=NIV:Judg.8.23" TargetMode="External"/><Relationship Id="rId1" Type="http://schemas.openxmlformats.org/officeDocument/2006/relationships/slideLayout" Target="../slideLayouts/slideLayout2.xml"/><Relationship Id="rId2" Type="http://schemas.openxmlformats.org/officeDocument/2006/relationships/hyperlink" Target="http://www.biblica.com/en-us/bible/online-bible/?osis=NIV:Judg.2.16"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Scripture and Church, </a:t>
            </a:r>
            <a:endParaRPr lang="en-US" dirty="0"/>
          </a:p>
        </p:txBody>
      </p:sp>
      <p:sp>
        <p:nvSpPr>
          <p:cNvPr id="3" name="Subtitle 2"/>
          <p:cNvSpPr>
            <a:spLocks noGrp="1"/>
          </p:cNvSpPr>
          <p:nvPr>
            <p:ph type="subTitle" idx="1"/>
          </p:nvPr>
        </p:nvSpPr>
        <p:spPr/>
        <p:txBody>
          <a:bodyPr>
            <a:normAutofit/>
          </a:bodyPr>
          <a:lstStyle/>
          <a:p>
            <a:r>
              <a:rPr lang="en-US" dirty="0" smtClean="0"/>
              <a:t>Week 13 Tutorial: Answering some questions…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of Judges </a:t>
            </a:r>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lnSpcReduction="10000"/>
          </a:bodyPr>
          <a:lstStyle/>
          <a:p>
            <a:pPr>
              <a:buNone/>
            </a:pPr>
            <a:r>
              <a:rPr lang="en-AU" dirty="0"/>
              <a:t>Although now in Canaan, the Israelites quickly forgot the acts of God that had established them in the land.</a:t>
            </a:r>
            <a:r>
              <a:rPr lang="en-AU" dirty="0" smtClean="0"/>
              <a:t> </a:t>
            </a:r>
          </a:p>
          <a:p>
            <a:pPr>
              <a:buNone/>
            </a:pPr>
            <a:r>
              <a:rPr lang="en-AU" dirty="0" smtClean="0"/>
              <a:t>They </a:t>
            </a:r>
            <a:r>
              <a:rPr lang="en-AU" dirty="0"/>
              <a:t>lost sight of their unique identity as God’s people, chosen and called to be his army and the loyal citizens of his emerging kingdom.</a:t>
            </a:r>
            <a:r>
              <a:rPr lang="en-AU" dirty="0" smtClean="0"/>
              <a:t> </a:t>
            </a:r>
          </a:p>
          <a:p>
            <a:pPr>
              <a:buNone/>
            </a:pPr>
            <a:r>
              <a:rPr lang="en-AU" dirty="0" smtClean="0"/>
              <a:t>They </a:t>
            </a:r>
            <a:r>
              <a:rPr lang="en-AU" dirty="0"/>
              <a:t>attached themselves to Canaan’s peoples together with Canaanite morals, gods, and religious beliefs and practices.</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of Judges cont…</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AU" dirty="0"/>
              <a:t>Throughout Judges the fundamental issue is the lordship of God in Israel, especially Israel’s acknowledgment of and loyalty to his rule. </a:t>
            </a:r>
            <a:endParaRPr lang="en-AU" dirty="0" smtClean="0"/>
          </a:p>
          <a:p>
            <a:pPr>
              <a:buNone/>
            </a:pPr>
            <a:endParaRPr lang="en-AU" dirty="0" smtClean="0"/>
          </a:p>
          <a:p>
            <a:pPr>
              <a:buNone/>
            </a:pPr>
            <a:r>
              <a:rPr lang="en-AU" dirty="0"/>
              <a:t>Out of the recurring cycles of disobedience, foreign oppression, cries of distress, and deliverance emerges an important theme—the covenant faithfulness of the Lord. The amazing patience and long-suffering of God is always demonstrated.</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Judges are: </a:t>
            </a:r>
            <a:endParaRPr lang="en-US" dirty="0"/>
          </a:p>
        </p:txBody>
      </p:sp>
      <p:sp>
        <p:nvSpPr>
          <p:cNvPr id="3" name="Content Placeholder 2"/>
          <p:cNvSpPr>
            <a:spLocks noGrp="1"/>
          </p:cNvSpPr>
          <p:nvPr>
            <p:ph idx="1"/>
          </p:nvPr>
        </p:nvSpPr>
        <p:spPr/>
        <p:txBody>
          <a:bodyPr>
            <a:normAutofit fontScale="70000" lnSpcReduction="20000"/>
          </a:bodyPr>
          <a:lstStyle/>
          <a:p>
            <a:pPr>
              <a:buNone/>
            </a:pPr>
            <a:endParaRPr lang="en-AU" dirty="0" smtClean="0">
              <a:latin typeface="Times New Roman"/>
              <a:cs typeface="Times New Roman"/>
            </a:endParaRPr>
          </a:p>
          <a:p>
            <a:pPr lvl="0"/>
            <a:r>
              <a:rPr lang="en-AU" b="1" dirty="0" smtClean="0">
                <a:latin typeface="Times New Roman"/>
                <a:cs typeface="Times New Roman"/>
              </a:rPr>
              <a:t>Ehud</a:t>
            </a:r>
            <a:r>
              <a:rPr lang="en-AU" dirty="0" smtClean="0">
                <a:latin typeface="Times New Roman"/>
                <a:cs typeface="Times New Roman"/>
              </a:rPr>
              <a:t>, </a:t>
            </a:r>
            <a:r>
              <a:rPr lang="en-AU" dirty="0">
                <a:latin typeface="Times New Roman"/>
                <a:cs typeface="Times New Roman"/>
              </a:rPr>
              <a:t>a lone hero from the tribe of Benjamin who delivers Israel from oppression from the east</a:t>
            </a:r>
            <a:r>
              <a:rPr lang="en-AU" dirty="0" smtClean="0">
                <a:latin typeface="Times New Roman"/>
                <a:cs typeface="Times New Roman"/>
              </a:rPr>
              <a:t>.</a:t>
            </a:r>
          </a:p>
          <a:p>
            <a:pPr lvl="0"/>
            <a:r>
              <a:rPr lang="en-AU" b="1" dirty="0" smtClean="0">
                <a:latin typeface="Times New Roman"/>
                <a:cs typeface="Times New Roman"/>
              </a:rPr>
              <a:t>Deborah, </a:t>
            </a:r>
            <a:r>
              <a:rPr lang="en-AU" dirty="0">
                <a:latin typeface="Times New Roman"/>
                <a:cs typeface="Times New Roman"/>
              </a:rPr>
              <a:t>a woman from one of the Joseph tribes (Ephraim, west of the Jordan) who judges at a time when Israel is being overrun by a coalition of Canaanites under </a:t>
            </a:r>
            <a:r>
              <a:rPr lang="en-AU" dirty="0" err="1">
                <a:latin typeface="Times New Roman"/>
                <a:cs typeface="Times New Roman"/>
              </a:rPr>
              <a:t>Sisera</a:t>
            </a:r>
            <a:r>
              <a:rPr lang="en-AU" dirty="0">
                <a:latin typeface="Times New Roman"/>
                <a:cs typeface="Times New Roman"/>
              </a:rPr>
              <a:t>.</a:t>
            </a:r>
          </a:p>
          <a:p>
            <a:pPr lvl="0"/>
            <a:r>
              <a:rPr lang="en-AU" b="1" dirty="0">
                <a:latin typeface="Times New Roman"/>
                <a:cs typeface="Times New Roman"/>
              </a:rPr>
              <a:t>Gideon and his son </a:t>
            </a:r>
            <a:r>
              <a:rPr lang="en-AU" b="1" dirty="0" err="1">
                <a:latin typeface="Times New Roman"/>
                <a:cs typeface="Times New Roman"/>
              </a:rPr>
              <a:t>Abimelech</a:t>
            </a:r>
            <a:r>
              <a:rPr lang="en-AU" b="1" dirty="0" smtClean="0">
                <a:latin typeface="Times New Roman"/>
                <a:cs typeface="Times New Roman"/>
              </a:rPr>
              <a:t> </a:t>
            </a:r>
            <a:r>
              <a:rPr lang="en-AU" dirty="0" smtClean="0">
                <a:latin typeface="Times New Roman"/>
                <a:cs typeface="Times New Roman"/>
              </a:rPr>
              <a:t>, </a:t>
            </a:r>
            <a:r>
              <a:rPr lang="en-AU" dirty="0">
                <a:latin typeface="Times New Roman"/>
                <a:cs typeface="Times New Roman"/>
              </a:rPr>
              <a:t>whose story forms the central account. In many ways Gideon is the ideal judge, evoking memory of Moses, while his son is the very antithesis of a responsible and faithful judge.</a:t>
            </a:r>
          </a:p>
          <a:p>
            <a:pPr lvl="0"/>
            <a:r>
              <a:rPr lang="en-AU" b="1" dirty="0" err="1" smtClean="0">
                <a:latin typeface="Times New Roman"/>
                <a:cs typeface="Times New Roman"/>
              </a:rPr>
              <a:t>Jephthah</a:t>
            </a:r>
            <a:r>
              <a:rPr lang="en-AU" b="1" dirty="0" smtClean="0">
                <a:latin typeface="Times New Roman"/>
                <a:cs typeface="Times New Roman"/>
              </a:rPr>
              <a:t>, </a:t>
            </a:r>
            <a:r>
              <a:rPr lang="en-AU" dirty="0">
                <a:latin typeface="Times New Roman"/>
                <a:cs typeface="Times New Roman"/>
              </a:rPr>
              <a:t>a social outcast from the other Joseph tribe (Manasseh, east of the Jordan) who judges at a time when Israel is being threatened by a coalition of powers under the king of </a:t>
            </a:r>
            <a:r>
              <a:rPr lang="en-AU" dirty="0" err="1">
                <a:latin typeface="Times New Roman"/>
                <a:cs typeface="Times New Roman"/>
              </a:rPr>
              <a:t>Ammon</a:t>
            </a:r>
            <a:r>
              <a:rPr lang="en-AU" dirty="0">
                <a:latin typeface="Times New Roman"/>
                <a:cs typeface="Times New Roman"/>
              </a:rPr>
              <a:t>.</a:t>
            </a:r>
          </a:p>
          <a:p>
            <a:pPr lvl="0"/>
            <a:r>
              <a:rPr lang="en-AU" b="1" dirty="0" smtClean="0">
                <a:latin typeface="Times New Roman"/>
                <a:cs typeface="Times New Roman"/>
              </a:rPr>
              <a:t>Samson, </a:t>
            </a:r>
            <a:r>
              <a:rPr lang="en-AU" dirty="0">
                <a:latin typeface="Times New Roman"/>
                <a:cs typeface="Times New Roman"/>
              </a:rPr>
              <a:t>a lone hero from the tribe of Dan who delivers Israel from oppression from the west.</a:t>
            </a:r>
            <a:endParaRPr lang="en-AU" dirty="0" smtClean="0">
              <a:latin typeface="Times New Roman"/>
              <a:cs typeface="Times New Roman"/>
            </a:endParaRPr>
          </a:p>
          <a:p>
            <a:pPr>
              <a:buNone/>
            </a:pP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is Maccabees Important?</a:t>
            </a:r>
            <a:endParaRPr lang="en-US" dirty="0"/>
          </a:p>
        </p:txBody>
      </p:sp>
      <p:sp>
        <p:nvSpPr>
          <p:cNvPr id="3" name="Content Placeholder 2"/>
          <p:cNvSpPr>
            <a:spLocks noGrp="1"/>
          </p:cNvSpPr>
          <p:nvPr>
            <p:ph idx="1"/>
          </p:nvPr>
        </p:nvSpPr>
        <p:spPr>
          <a:xfrm>
            <a:off x="558800" y="1600200"/>
            <a:ext cx="8229600" cy="4525963"/>
          </a:xfrm>
        </p:spPr>
        <p:txBody>
          <a:bodyPr>
            <a:normAutofit fontScale="92500" lnSpcReduction="20000"/>
          </a:bodyPr>
          <a:lstStyle/>
          <a:p>
            <a:pPr marL="0" indent="0">
              <a:buNone/>
            </a:pPr>
            <a:r>
              <a:rPr lang="en-US" dirty="0" smtClean="0"/>
              <a:t>The </a:t>
            </a:r>
            <a:r>
              <a:rPr lang="en-US" dirty="0" smtClean="0"/>
              <a:t>Second Book of </a:t>
            </a:r>
            <a:r>
              <a:rPr lang="en-US" dirty="0" err="1" smtClean="0"/>
              <a:t>Maccabees</a:t>
            </a:r>
            <a:r>
              <a:rPr lang="en-US" dirty="0" smtClean="0"/>
              <a:t> was written</a:t>
            </a:r>
            <a:r>
              <a:rPr lang="en-US" dirty="0" smtClean="0"/>
              <a:t> around </a:t>
            </a:r>
            <a:r>
              <a:rPr lang="en-US" dirty="0" smtClean="0"/>
              <a:t>100 BC.</a:t>
            </a:r>
            <a:r>
              <a:rPr lang="en-US" dirty="0" smtClean="0"/>
              <a:t> </a:t>
            </a:r>
          </a:p>
          <a:p>
            <a:pPr marL="0" indent="0">
              <a:buNone/>
            </a:pPr>
            <a:r>
              <a:rPr lang="en-US" dirty="0" smtClean="0"/>
              <a:t>I</a:t>
            </a:r>
            <a:r>
              <a:rPr lang="en-US" dirty="0" smtClean="0"/>
              <a:t>t </a:t>
            </a:r>
            <a:r>
              <a:rPr lang="en-US" dirty="0" smtClean="0"/>
              <a:t>is</a:t>
            </a:r>
            <a:r>
              <a:rPr lang="en-US" dirty="0" smtClean="0"/>
              <a:t> a </a:t>
            </a:r>
            <a:r>
              <a:rPr lang="en-US" dirty="0" smtClean="0"/>
              <a:t>theological interpretation of the </a:t>
            </a:r>
            <a:r>
              <a:rPr lang="en-US" dirty="0" err="1" smtClean="0"/>
              <a:t>Maccabean</a:t>
            </a:r>
            <a:r>
              <a:rPr lang="en-US" dirty="0" smtClean="0"/>
              <a:t> Revolt.</a:t>
            </a:r>
            <a:r>
              <a:rPr lang="en-US" dirty="0" smtClean="0"/>
              <a:t> </a:t>
            </a:r>
          </a:p>
          <a:p>
            <a:pPr marL="0" indent="0">
              <a:buNone/>
            </a:pPr>
            <a:r>
              <a:rPr lang="en-US" dirty="0" smtClean="0"/>
              <a:t>2 </a:t>
            </a:r>
            <a:r>
              <a:rPr lang="en-US" dirty="0" err="1" smtClean="0"/>
              <a:t>Maccabees</a:t>
            </a:r>
            <a:r>
              <a:rPr lang="en-US" dirty="0" smtClean="0"/>
              <a:t> covers several </a:t>
            </a:r>
            <a:r>
              <a:rPr lang="en-US" dirty="0" smtClean="0"/>
              <a:t>doctrinal </a:t>
            </a:r>
            <a:r>
              <a:rPr lang="en-US" dirty="0" smtClean="0"/>
              <a:t>issues:  </a:t>
            </a:r>
          </a:p>
          <a:p>
            <a:pPr marL="0" indent="0">
              <a:buNone/>
            </a:pPr>
            <a:r>
              <a:rPr lang="en-US" dirty="0" smtClean="0"/>
              <a:t>P</a:t>
            </a:r>
            <a:r>
              <a:rPr lang="en-US" dirty="0" smtClean="0"/>
              <a:t>rayers </a:t>
            </a:r>
            <a:r>
              <a:rPr lang="en-US" dirty="0" smtClean="0"/>
              <a:t>and sacrifices for the </a:t>
            </a:r>
            <a:r>
              <a:rPr lang="en-US" dirty="0" smtClean="0"/>
              <a:t>dead</a:t>
            </a:r>
          </a:p>
          <a:p>
            <a:pPr marL="0" indent="0">
              <a:buNone/>
            </a:pPr>
            <a:r>
              <a:rPr lang="en-US" dirty="0" smtClean="0"/>
              <a:t>Intercession </a:t>
            </a:r>
            <a:r>
              <a:rPr lang="en-US" dirty="0" smtClean="0"/>
              <a:t>of the </a:t>
            </a:r>
            <a:r>
              <a:rPr lang="en-US" dirty="0" smtClean="0"/>
              <a:t>saints</a:t>
            </a:r>
          </a:p>
          <a:p>
            <a:pPr marL="0" indent="0">
              <a:buNone/>
            </a:pPr>
            <a:r>
              <a:rPr lang="en-US" dirty="0" smtClean="0"/>
              <a:t>Resurrection </a:t>
            </a:r>
            <a:r>
              <a:rPr lang="en-US" dirty="0" smtClean="0"/>
              <a:t>on Judgment Day.</a:t>
            </a:r>
            <a:r>
              <a:rPr lang="en-US" dirty="0" smtClean="0"/>
              <a:t> </a:t>
            </a:r>
          </a:p>
          <a:p>
            <a:pPr marL="0" indent="0">
              <a:buNone/>
            </a:pPr>
            <a:r>
              <a:rPr lang="en-US" dirty="0" smtClean="0"/>
              <a:t>They form a part of the Church teachings </a:t>
            </a:r>
            <a:r>
              <a:rPr lang="en-US" dirty="0" smtClean="0"/>
              <a:t>of purgatory and</a:t>
            </a:r>
            <a:r>
              <a:rPr lang="en-US" dirty="0" smtClean="0"/>
              <a:t> praying for </a:t>
            </a:r>
            <a:r>
              <a:rPr lang="en-US" dirty="0" smtClean="0"/>
              <a:t>the </a:t>
            </a:r>
            <a:r>
              <a:rPr lang="en-US" dirty="0" smtClean="0"/>
              <a:t>dead. </a:t>
            </a:r>
          </a:p>
          <a:p>
            <a:pPr marL="0" indent="0">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the Psalms?</a:t>
            </a:r>
            <a:endParaRPr lang="en-US" dirty="0"/>
          </a:p>
        </p:txBody>
      </p:sp>
      <p:sp>
        <p:nvSpPr>
          <p:cNvPr id="3" name="Content Placeholder 2"/>
          <p:cNvSpPr>
            <a:spLocks noGrp="1"/>
          </p:cNvSpPr>
          <p:nvPr>
            <p:ph idx="1"/>
          </p:nvPr>
        </p:nvSpPr>
        <p:spPr/>
        <p:txBody>
          <a:bodyPr/>
          <a:lstStyle/>
          <a:p>
            <a:r>
              <a:rPr lang="en-AU" dirty="0"/>
              <a:t>Authors: David, Solomon, </a:t>
            </a:r>
            <a:r>
              <a:rPr lang="en-AU" dirty="0" err="1"/>
              <a:t>Asaph</a:t>
            </a:r>
            <a:r>
              <a:rPr lang="en-AU" dirty="0"/>
              <a:t>, others and many unknown authors</a:t>
            </a:r>
          </a:p>
          <a:p>
            <a:r>
              <a:rPr lang="en-AU" dirty="0"/>
              <a:t>Date Written: 1400-450 </a:t>
            </a:r>
            <a:r>
              <a:rPr lang="en-AU" dirty="0" smtClean="0"/>
              <a:t>BC</a:t>
            </a:r>
          </a:p>
          <a:p>
            <a:endParaRPr lang="en-AU" dirty="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Psalms </a:t>
            </a:r>
            <a:r>
              <a:rPr lang="en-AU" dirty="0" err="1" smtClean="0"/>
              <a:t>cont</a:t>
            </a:r>
            <a:r>
              <a:rPr lang="en-AU" dirty="0" smtClean="0"/>
              <a:t>…</a:t>
            </a:r>
            <a:endParaRPr lang="en-AU" dirty="0"/>
          </a:p>
        </p:txBody>
      </p:sp>
      <p:sp>
        <p:nvSpPr>
          <p:cNvPr id="3" name="Rectangle 2"/>
          <p:cNvSpPr/>
          <p:nvPr/>
        </p:nvSpPr>
        <p:spPr>
          <a:xfrm>
            <a:off x="665018" y="1417638"/>
            <a:ext cx="8021782" cy="3970318"/>
          </a:xfrm>
          <a:prstGeom prst="rect">
            <a:avLst/>
          </a:prstGeom>
        </p:spPr>
        <p:txBody>
          <a:bodyPr wrap="square">
            <a:spAutoFit/>
          </a:bodyPr>
          <a:lstStyle/>
          <a:p>
            <a:r>
              <a:rPr lang="en-AU" sz="3600" dirty="0"/>
              <a:t>Psalms is not really a book.  </a:t>
            </a:r>
          </a:p>
          <a:p>
            <a:r>
              <a:rPr lang="en-AU" sz="3600" dirty="0"/>
              <a:t>It is a collection of 150 songs, prayers, poems and hymns gathered over a very long period of time.  </a:t>
            </a:r>
          </a:p>
          <a:p>
            <a:r>
              <a:rPr lang="en-AU" sz="3600" dirty="0"/>
              <a:t>Some tell stories.  </a:t>
            </a:r>
          </a:p>
          <a:p>
            <a:r>
              <a:rPr lang="en-AU" sz="3600" dirty="0"/>
              <a:t>Some are songs of praise.   </a:t>
            </a:r>
          </a:p>
          <a:p>
            <a:r>
              <a:rPr lang="en-AU" sz="3600" dirty="0"/>
              <a:t>Some are prayers of repentance.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08026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Links between Old Testament and New Testament</a:t>
            </a:r>
            <a:endParaRPr lang="en-US" dirty="0"/>
          </a:p>
        </p:txBody>
      </p:sp>
      <p:sp>
        <p:nvSpPr>
          <p:cNvPr id="3" name="Content Placeholder 2"/>
          <p:cNvSpPr>
            <a:spLocks noGrp="1"/>
          </p:cNvSpPr>
          <p:nvPr>
            <p:ph idx="1"/>
          </p:nvPr>
        </p:nvSpPr>
        <p:spPr/>
        <p:txBody>
          <a:bodyPr>
            <a:normAutofit fontScale="92500"/>
          </a:bodyPr>
          <a:lstStyle/>
          <a:p>
            <a:pPr fontAlgn="base"/>
            <a:r>
              <a:rPr lang="en-US" dirty="0"/>
              <a:t>The two parts of the Bible are all about fulfillment</a:t>
            </a:r>
            <a:r>
              <a:rPr lang="en-US" dirty="0" smtClean="0"/>
              <a:t>.</a:t>
            </a:r>
            <a:r>
              <a:rPr lang="en-US" dirty="0"/>
              <a:t> </a:t>
            </a:r>
            <a:endParaRPr lang="en-AU" dirty="0"/>
          </a:p>
          <a:p>
            <a:pPr fontAlgn="base"/>
            <a:r>
              <a:rPr lang="en-US" dirty="0"/>
              <a:t>Christians believe God had one plan for salvation that was revealed first to the Israelites and then to all peoples through Jesus Christ. </a:t>
            </a:r>
            <a:endParaRPr lang="en-AU" dirty="0"/>
          </a:p>
          <a:p>
            <a:pPr fontAlgn="base"/>
            <a:r>
              <a:rPr lang="en-US" dirty="0"/>
              <a:t>The New Testament and Old Testament tell one ongoing story </a:t>
            </a:r>
            <a:endParaRPr lang="en-AU" dirty="0"/>
          </a:p>
          <a:p>
            <a:pPr fontAlgn="base"/>
            <a:r>
              <a:rPr lang="en-US" dirty="0"/>
              <a:t>Jesus is the fulfillment of the Israelites’ hope in God’s promises.</a:t>
            </a:r>
            <a:endParaRPr lang="en-AU" dirty="0"/>
          </a:p>
          <a:p>
            <a:pPr fontAlgn="base"/>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Links between Old Testament and New Testament </a:t>
            </a:r>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pPr fontAlgn="base"/>
            <a:r>
              <a:rPr lang="en-US" dirty="0"/>
              <a:t>For the New Testament writers, the Old Testament was Holy Scripture. </a:t>
            </a:r>
            <a:br>
              <a:rPr lang="en-US" dirty="0"/>
            </a:br>
            <a:endParaRPr lang="en-AU" dirty="0"/>
          </a:p>
          <a:p>
            <a:pPr fontAlgn="base"/>
            <a:r>
              <a:rPr lang="en-US" dirty="0"/>
              <a:t>Many </a:t>
            </a:r>
            <a:r>
              <a:rPr lang="en-US" dirty="0" smtClean="0"/>
              <a:t>references </a:t>
            </a:r>
            <a:r>
              <a:rPr lang="en-US" dirty="0"/>
              <a:t>are </a:t>
            </a:r>
            <a:r>
              <a:rPr lang="en-US" dirty="0" smtClean="0"/>
              <a:t>to “fulfill </a:t>
            </a:r>
            <a:r>
              <a:rPr lang="en-US" dirty="0"/>
              <a:t>what scripture said.” </a:t>
            </a:r>
            <a:endParaRPr lang="en-US" dirty="0" smtClean="0"/>
          </a:p>
          <a:p>
            <a:pPr fontAlgn="base"/>
            <a:r>
              <a:rPr lang="en-US" dirty="0" smtClean="0"/>
              <a:t>Christ’s birth: “</a:t>
            </a:r>
            <a:r>
              <a:rPr lang="en-US" dirty="0"/>
              <a:t>took place to fulfill what the Lord said through the prophet: ‘Behold, the virgin shall be with child and bear a son’ ” (Matt. 1:22-23). He said his last words on the cross “(in order to fulfill the scripture), ‘I am thirsty’ ” (John 19:28).</a:t>
            </a:r>
            <a:endParaRPr lang="en-AU" dirty="0"/>
          </a:p>
          <a:p>
            <a:pPr fontAlgn="base"/>
            <a:r>
              <a:rPr lang="en-US" dirty="0"/>
              <a:t>The key word here is “fulfill.” </a:t>
            </a:r>
            <a:endParaRPr lang="en-AU" dirty="0"/>
          </a:p>
          <a:p>
            <a:pPr fontAlgn="base"/>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84392807"/>
      </p:ext>
    </p:extLst>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Links between Old Testament and New Testament </a:t>
            </a:r>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a:bodyPr>
          <a:lstStyle/>
          <a:p>
            <a:pPr fontAlgn="base"/>
            <a:r>
              <a:rPr lang="en-US" dirty="0"/>
              <a:t>The New Testament authors value the Old Testament as </a:t>
            </a:r>
            <a:r>
              <a:rPr lang="en-US" dirty="0" smtClean="0"/>
              <a:t>revelation.</a:t>
            </a:r>
            <a:endParaRPr lang="en-AU" dirty="0"/>
          </a:p>
          <a:p>
            <a:pPr fontAlgn="base"/>
            <a:r>
              <a:rPr lang="en-US" dirty="0"/>
              <a:t>They saw Jesus as the fulfillment of that revelation. </a:t>
            </a:r>
            <a:endParaRPr lang="en-AU" dirty="0"/>
          </a:p>
          <a:p>
            <a:pPr fontAlgn="base"/>
            <a:r>
              <a:rPr lang="en-US" dirty="0"/>
              <a:t>God’s plan of salvation unfolded with the Israelites, then was added to and redefined by Christ. </a:t>
            </a:r>
            <a:endParaRPr lang="en-AU" dirty="0"/>
          </a:p>
          <a:p>
            <a:pPr fontAlgn="base"/>
            <a:r>
              <a:rPr lang="en-US" dirty="0"/>
              <a:t>That meant the New Testament writers read the events of the Old Testament as looking forward to Christ as the Messiah of his people. </a:t>
            </a:r>
            <a:endParaRPr lang="en-AU" dirty="0"/>
          </a:p>
          <a:p>
            <a:pPr fontAlgn="base"/>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21658502"/>
      </p:ext>
    </p:extLst>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Links between Old Testament and New Testament </a:t>
            </a:r>
            <a:r>
              <a:rPr lang="en-US" dirty="0" err="1" smtClean="0"/>
              <a:t>cont</a:t>
            </a:r>
            <a:r>
              <a:rPr lang="en-US" dirty="0" smtClean="0"/>
              <a:t>…</a:t>
            </a:r>
            <a:endParaRPr lang="en-US" dirty="0"/>
          </a:p>
        </p:txBody>
      </p:sp>
      <p:sp>
        <p:nvSpPr>
          <p:cNvPr id="3" name="Content Placeholder 2"/>
          <p:cNvSpPr>
            <a:spLocks noGrp="1"/>
          </p:cNvSpPr>
          <p:nvPr>
            <p:ph idx="1"/>
          </p:nvPr>
        </p:nvSpPr>
        <p:spPr>
          <a:xfrm>
            <a:off x="457200" y="1600200"/>
            <a:ext cx="8229600" cy="5008418"/>
          </a:xfrm>
        </p:spPr>
        <p:txBody>
          <a:bodyPr>
            <a:normAutofit fontScale="92500" lnSpcReduction="10000"/>
          </a:bodyPr>
          <a:lstStyle/>
          <a:p>
            <a:pPr fontAlgn="base"/>
            <a:r>
              <a:rPr lang="en-US" dirty="0" smtClean="0"/>
              <a:t>Fulfillment does </a:t>
            </a:r>
            <a:r>
              <a:rPr lang="en-US" dirty="0"/>
              <a:t>not mean prediction. T</a:t>
            </a:r>
            <a:r>
              <a:rPr lang="en-US" dirty="0" smtClean="0"/>
              <a:t>he </a:t>
            </a:r>
            <a:r>
              <a:rPr lang="en-US" dirty="0"/>
              <a:t>first Christians saw in the Old Testament as anticipating what was to happen in Christ.  </a:t>
            </a:r>
            <a:endParaRPr lang="en-AU" dirty="0"/>
          </a:p>
          <a:p>
            <a:pPr fontAlgn="base"/>
            <a:r>
              <a:rPr lang="en-US" dirty="0"/>
              <a:t>The writers of the Old Testament were not literally looking ahead into the mists of time and seeing the coming of Jesus. </a:t>
            </a:r>
            <a:endParaRPr lang="en-AU" dirty="0"/>
          </a:p>
          <a:p>
            <a:pPr fontAlgn="base"/>
            <a:r>
              <a:rPr lang="en-US" dirty="0"/>
              <a:t>What they were expecting was the final fulfillment of the promises God had made to them, but when Jesus appeared most Israelites did not think he was that fulfillment. </a:t>
            </a:r>
            <a:endParaRPr lang="en-AU" dirty="0"/>
          </a:p>
          <a:p>
            <a:pPr fontAlgn="base"/>
            <a:r>
              <a:rPr lang="en-US" dirty="0"/>
              <a:t>The writers of the New </a:t>
            </a:r>
            <a:r>
              <a:rPr lang="en-US" dirty="0" smtClean="0"/>
              <a:t>Testament believed </a:t>
            </a:r>
            <a:r>
              <a:rPr lang="en-US" dirty="0"/>
              <a:t>in both the coming of the Messiah and Christ being that Messiah.</a:t>
            </a:r>
            <a:endParaRPr lang="en-AU" dirty="0"/>
          </a:p>
          <a:p>
            <a:pPr fontAlgn="base"/>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05118669"/>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Family Tree of Biblical Figures…</a:t>
            </a:r>
            <a:endParaRPr lang="en-US" dirty="0"/>
          </a:p>
        </p:txBody>
      </p:sp>
      <p:pic>
        <p:nvPicPr>
          <p:cNvPr id="4" name="Content Placeholder 3" descr="adam_lines.jpg"/>
          <p:cNvPicPr>
            <a:picLocks noGrp="1" noChangeAspect="1"/>
          </p:cNvPicPr>
          <p:nvPr>
            <p:ph idx="1"/>
          </p:nvPr>
        </p:nvPicPr>
        <p:blipFill>
          <a:blip r:embed="rId2"/>
          <a:srcRect l="-78568" r="-78568"/>
          <a:stretch>
            <a:fillRect/>
          </a:stretch>
        </p:blipFill>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Links between Old Testament and New Testament </a:t>
            </a:r>
            <a:r>
              <a:rPr lang="en-US" dirty="0" err="1"/>
              <a:t>cont</a:t>
            </a:r>
            <a:r>
              <a:rPr lang="en-US" dirty="0"/>
              <a:t>…</a:t>
            </a:r>
            <a:endParaRPr lang="en-AU" dirty="0"/>
          </a:p>
        </p:txBody>
      </p:sp>
      <p:sp>
        <p:nvSpPr>
          <p:cNvPr id="3" name="Content Placeholder 2"/>
          <p:cNvSpPr>
            <a:spLocks noGrp="1"/>
          </p:cNvSpPr>
          <p:nvPr>
            <p:ph idx="1"/>
          </p:nvPr>
        </p:nvSpPr>
        <p:spPr/>
        <p:txBody>
          <a:bodyPr/>
          <a:lstStyle/>
          <a:p>
            <a:pPr marL="0" indent="0">
              <a:buNone/>
            </a:pPr>
            <a:r>
              <a:rPr lang="en-US" dirty="0" smtClean="0"/>
              <a:t>See </a:t>
            </a:r>
            <a:r>
              <a:rPr lang="en-US" dirty="0"/>
              <a:t>full paper at: </a:t>
            </a:r>
            <a:r>
              <a:rPr lang="en-US" u="sng" dirty="0">
                <a:hlinkClick r:id="rId2"/>
              </a:rPr>
              <a:t>http://www.uscatholic.org/articles/201402/what-relationship-between-old-and-new-testaments-28454</a:t>
            </a:r>
            <a:endParaRPr lang="en-AU" dirty="0"/>
          </a:p>
          <a:p>
            <a:endParaRPr lang="en-AU"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81447340"/>
      </p:ext>
    </p:extLst>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Links between Old Testament and Sacraments</a:t>
            </a:r>
            <a:endParaRPr lang="en-US" dirty="0"/>
          </a:p>
        </p:txBody>
      </p:sp>
      <p:sp>
        <p:nvSpPr>
          <p:cNvPr id="3" name="Content Placeholder 2"/>
          <p:cNvSpPr>
            <a:spLocks noGrp="1"/>
          </p:cNvSpPr>
          <p:nvPr>
            <p:ph idx="1"/>
          </p:nvPr>
        </p:nvSpPr>
        <p:spPr/>
        <p:txBody>
          <a:bodyPr>
            <a:normAutofit/>
          </a:bodyPr>
          <a:lstStyle/>
          <a:p>
            <a:pPr fontAlgn="base"/>
            <a:r>
              <a:rPr lang="en-US" dirty="0" smtClean="0"/>
              <a:t>Saint </a:t>
            </a:r>
            <a:r>
              <a:rPr lang="en-US" dirty="0"/>
              <a:t>Augustine: The sacraments of the Old Testament were more numerous</a:t>
            </a:r>
            <a:r>
              <a:rPr lang="en-US" dirty="0" smtClean="0"/>
              <a:t> </a:t>
            </a:r>
            <a:r>
              <a:rPr lang="en-US" dirty="0" smtClean="0"/>
              <a:t>but</a:t>
            </a:r>
            <a:r>
              <a:rPr lang="en-US" dirty="0" smtClean="0"/>
              <a:t> </a:t>
            </a:r>
            <a:r>
              <a:rPr lang="en-US" dirty="0"/>
              <a:t>less </a:t>
            </a:r>
            <a:r>
              <a:rPr lang="en-US" dirty="0" smtClean="0"/>
              <a:t>effective </a:t>
            </a:r>
            <a:r>
              <a:rPr lang="en-US" dirty="0"/>
              <a:t>than the sacraments of the New Testament</a:t>
            </a:r>
            <a:r>
              <a:rPr lang="en-US" dirty="0" smtClean="0"/>
              <a:t>.</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36817011"/>
      </p:ext>
    </p:extLst>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Links between Old Testament and Sacraments</a:t>
            </a:r>
            <a:endParaRPr lang="en-US" dirty="0"/>
          </a:p>
        </p:txBody>
      </p:sp>
      <p:sp>
        <p:nvSpPr>
          <p:cNvPr id="3" name="Content Placeholder 2"/>
          <p:cNvSpPr>
            <a:spLocks noGrp="1"/>
          </p:cNvSpPr>
          <p:nvPr>
            <p:ph idx="1"/>
          </p:nvPr>
        </p:nvSpPr>
        <p:spPr>
          <a:xfrm>
            <a:off x="457200" y="1272164"/>
            <a:ext cx="8229600" cy="5585836"/>
          </a:xfrm>
        </p:spPr>
        <p:txBody>
          <a:bodyPr>
            <a:normAutofit/>
          </a:bodyPr>
          <a:lstStyle/>
          <a:p>
            <a:pPr fontAlgn="base"/>
            <a:endParaRPr lang="en-AU" dirty="0"/>
          </a:p>
          <a:p>
            <a:pPr fontAlgn="base"/>
            <a:r>
              <a:rPr lang="en-US" dirty="0"/>
              <a:t>Saint Thomas </a:t>
            </a:r>
            <a:r>
              <a:rPr lang="en-US" dirty="0" smtClean="0"/>
              <a:t>Aquinas</a:t>
            </a:r>
            <a:r>
              <a:rPr lang="en-US" dirty="0" smtClean="0"/>
              <a:t>:</a:t>
            </a:r>
          </a:p>
          <a:p>
            <a:pPr fontAlgn="base"/>
            <a:r>
              <a:rPr lang="en-US" dirty="0" smtClean="0"/>
              <a:t>T</a:t>
            </a:r>
            <a:r>
              <a:rPr lang="en-US" dirty="0" smtClean="0"/>
              <a:t>he </a:t>
            </a:r>
            <a:r>
              <a:rPr lang="en-US" dirty="0"/>
              <a:t>ceremonial</a:t>
            </a:r>
            <a:r>
              <a:rPr lang="en-US" dirty="0" smtClean="0"/>
              <a:t> laws of </a:t>
            </a:r>
            <a:r>
              <a:rPr lang="en-US" dirty="0"/>
              <a:t>the Old Testament were divided into “sacrifices, sacred things, sacraments, and observances? These sacraments of the Old Law did not confer grace. The  faith of the person  brings about an effect.</a:t>
            </a:r>
            <a:r>
              <a:rPr lang="en-US" dirty="0" smtClean="0"/>
              <a:t> </a:t>
            </a:r>
            <a:endParaRPr lang="en-US" dirty="0" smtClean="0"/>
          </a:p>
          <a:p>
            <a:pPr fontAlgn="base"/>
            <a:r>
              <a:rPr lang="en-US" dirty="0" smtClean="0"/>
              <a:t>The </a:t>
            </a:r>
            <a:r>
              <a:rPr lang="en-US" dirty="0"/>
              <a:t>sacraments of the Old Law were about  personal faith in the coming Messiah.</a:t>
            </a:r>
            <a:endParaRPr lang="en-AU" dirty="0" smtClean="0"/>
          </a:p>
          <a:p>
            <a:pPr fontAlgn="base"/>
            <a:r>
              <a:rPr lang="en-US" dirty="0" smtClean="0"/>
              <a:t>E</a:t>
            </a:r>
            <a:r>
              <a:rPr lang="en-US" dirty="0" smtClean="0"/>
              <a:t>.g. </a:t>
            </a:r>
            <a:r>
              <a:rPr lang="en-US" dirty="0" smtClean="0"/>
              <a:t> </a:t>
            </a:r>
            <a:r>
              <a:rPr lang="en-US" dirty="0"/>
              <a:t>when parents circumcised their son, they were placing faith in the Messiah who was to come. </a:t>
            </a:r>
            <a:endParaRPr lang="en-AU" dirty="0"/>
          </a:p>
          <a:p>
            <a:endParaRPr lang="en-AU"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01117825"/>
      </p:ext>
    </p:extLst>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Tower of Babel?</a:t>
            </a:r>
            <a:endParaRPr lang="en-US" dirty="0"/>
          </a:p>
        </p:txBody>
      </p:sp>
      <p:sp>
        <p:nvSpPr>
          <p:cNvPr id="3" name="Content Placeholder 2"/>
          <p:cNvSpPr>
            <a:spLocks noGrp="1"/>
          </p:cNvSpPr>
          <p:nvPr>
            <p:ph idx="1"/>
          </p:nvPr>
        </p:nvSpPr>
        <p:spPr>
          <a:xfrm>
            <a:off x="457200" y="1600200"/>
            <a:ext cx="8229600" cy="4904509"/>
          </a:xfrm>
        </p:spPr>
        <p:txBody>
          <a:bodyPr>
            <a:normAutofit/>
          </a:bodyPr>
          <a:lstStyle/>
          <a:p>
            <a:pPr marL="0" indent="0">
              <a:buNone/>
            </a:pPr>
            <a:r>
              <a:rPr lang="en-US" dirty="0" smtClean="0"/>
              <a:t>‘</a:t>
            </a:r>
            <a:r>
              <a:rPr lang="en-US" dirty="0" smtClean="0"/>
              <a:t>The </a:t>
            </a:r>
            <a:r>
              <a:rPr lang="en-US" dirty="0"/>
              <a:t>Lord came down to see the tower of Babel and said "If as one people speaking the same language they have begun to do this, then nothing they plan to do will be impossible for them. Come, let us go down and confuse their language so they will not understand each other." The Lord scattered them all over the earth</a:t>
            </a:r>
            <a:r>
              <a:rPr lang="en-US" dirty="0" smtClean="0"/>
              <a:t>.’ </a:t>
            </a:r>
            <a:endParaRPr lang="en-AU" dirty="0"/>
          </a:p>
          <a:p>
            <a:r>
              <a:rPr lang="en-US" dirty="0"/>
              <a:t>What was the sin?</a:t>
            </a:r>
            <a:endParaRPr lang="en-AU" dirty="0"/>
          </a:p>
          <a:p>
            <a:pPr marL="0" indent="0">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Tower of Babel? </a:t>
            </a:r>
            <a:r>
              <a:rPr lang="en-US" dirty="0" err="1" smtClean="0"/>
              <a:t>Cont</a:t>
            </a:r>
            <a:r>
              <a:rPr lang="en-US" dirty="0" smtClean="0"/>
              <a:t>…</a:t>
            </a:r>
            <a:endParaRPr lang="en-US" dirty="0"/>
          </a:p>
        </p:txBody>
      </p:sp>
      <p:sp>
        <p:nvSpPr>
          <p:cNvPr id="3" name="Content Placeholder 2"/>
          <p:cNvSpPr>
            <a:spLocks noGrp="1"/>
          </p:cNvSpPr>
          <p:nvPr>
            <p:ph idx="1"/>
          </p:nvPr>
        </p:nvSpPr>
        <p:spPr>
          <a:xfrm>
            <a:off x="457200" y="1600200"/>
            <a:ext cx="8229600" cy="4946073"/>
          </a:xfrm>
        </p:spPr>
        <p:txBody>
          <a:bodyPr>
            <a:normAutofit/>
          </a:bodyPr>
          <a:lstStyle/>
          <a:p>
            <a:r>
              <a:rPr lang="en-US" dirty="0"/>
              <a:t>The inhabitants of the city started to build a great </a:t>
            </a:r>
            <a:r>
              <a:rPr lang="en-US" dirty="0" smtClean="0"/>
              <a:t>stage-tower, which </a:t>
            </a:r>
            <a:r>
              <a:rPr lang="en-US" dirty="0"/>
              <a:t>they raised to some considerable height and then were unable to complete. </a:t>
            </a:r>
            <a:endParaRPr lang="en-AU" dirty="0"/>
          </a:p>
          <a:p>
            <a:r>
              <a:rPr lang="en-US" dirty="0" smtClean="0"/>
              <a:t>The remains </a:t>
            </a:r>
            <a:r>
              <a:rPr lang="en-US" dirty="0"/>
              <a:t>were a visible reminder of the </a:t>
            </a:r>
            <a:r>
              <a:rPr lang="en-US" dirty="0" smtClean="0"/>
              <a:t>vain attempt caused by </a:t>
            </a:r>
            <a:r>
              <a:rPr lang="en-US" dirty="0"/>
              <a:t>discord</a:t>
            </a:r>
            <a:r>
              <a:rPr lang="en-US" dirty="0" smtClean="0"/>
              <a:t> </a:t>
            </a:r>
            <a:r>
              <a:rPr lang="en-US" dirty="0" smtClean="0"/>
              <a:t>which </a:t>
            </a:r>
            <a:r>
              <a:rPr lang="en-US" dirty="0" smtClean="0"/>
              <a:t>led </a:t>
            </a:r>
            <a:r>
              <a:rPr lang="en-US" dirty="0" smtClean="0"/>
              <a:t>to the </a:t>
            </a:r>
            <a:r>
              <a:rPr lang="en-US" dirty="0"/>
              <a:t>migration of many of the population. </a:t>
            </a:r>
            <a:endParaRPr lang="en-AU" dirty="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69069129"/>
      </p:ext>
    </p:extLst>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Tower of Babel? </a:t>
            </a:r>
            <a:r>
              <a:rPr lang="en-US" dirty="0" err="1" smtClean="0"/>
              <a:t>Cont</a:t>
            </a:r>
            <a:r>
              <a:rPr lang="en-US" dirty="0" smtClean="0"/>
              <a:t>…</a:t>
            </a:r>
            <a:endParaRPr lang="en-US" dirty="0"/>
          </a:p>
        </p:txBody>
      </p:sp>
      <p:sp>
        <p:nvSpPr>
          <p:cNvPr id="3" name="Content Placeholder 2"/>
          <p:cNvSpPr>
            <a:spLocks noGrp="1"/>
          </p:cNvSpPr>
          <p:nvPr>
            <p:ph idx="1"/>
          </p:nvPr>
        </p:nvSpPr>
        <p:spPr>
          <a:xfrm>
            <a:off x="457200" y="1417638"/>
            <a:ext cx="8229600" cy="5440362"/>
          </a:xfrm>
        </p:spPr>
        <p:txBody>
          <a:bodyPr>
            <a:normAutofit/>
          </a:bodyPr>
          <a:lstStyle/>
          <a:p>
            <a:r>
              <a:rPr lang="en-US" dirty="0" smtClean="0"/>
              <a:t>T</a:t>
            </a:r>
            <a:r>
              <a:rPr lang="en-US" dirty="0" smtClean="0"/>
              <a:t>he </a:t>
            </a:r>
            <a:r>
              <a:rPr lang="en-US" dirty="0"/>
              <a:t>nature of the sin which led to the frustration of the grand </a:t>
            </a:r>
            <a:r>
              <a:rPr lang="en-US" dirty="0" smtClean="0"/>
              <a:t>design is not mentioned directly. </a:t>
            </a:r>
            <a:endParaRPr lang="en-US" dirty="0" smtClean="0"/>
          </a:p>
          <a:p>
            <a:r>
              <a:rPr lang="en-US" dirty="0" smtClean="0"/>
              <a:t>The </a:t>
            </a:r>
            <a:r>
              <a:rPr lang="en-US" dirty="0"/>
              <a:t>narrative suggests that the sin was one of human pride and self-sufficiency.</a:t>
            </a:r>
            <a:endParaRPr lang="en-AU" dirty="0"/>
          </a:p>
          <a:p>
            <a:r>
              <a:rPr lang="en-US" dirty="0"/>
              <a:t>The story has been widely understood to </a:t>
            </a:r>
            <a:r>
              <a:rPr lang="en-US" dirty="0" smtClean="0"/>
              <a:t>recount a </a:t>
            </a:r>
            <a:r>
              <a:rPr lang="en-US" dirty="0"/>
              <a:t>miraculous intervention by which different languages were introduced and the population thus became unable to understand one another. </a:t>
            </a:r>
            <a:endParaRPr lang="en-AU" dirty="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87391033"/>
      </p:ext>
    </p:extLst>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Tower of Babel? </a:t>
            </a:r>
            <a:r>
              <a:rPr lang="en-US" dirty="0" err="1" smtClean="0"/>
              <a:t>Cont</a:t>
            </a:r>
            <a:r>
              <a:rPr lang="en-US" dirty="0" smtClean="0"/>
              <a:t>…</a:t>
            </a:r>
            <a:endParaRPr lang="en-US" dirty="0"/>
          </a:p>
        </p:txBody>
      </p:sp>
      <p:sp>
        <p:nvSpPr>
          <p:cNvPr id="3" name="Content Placeholder 2"/>
          <p:cNvSpPr>
            <a:spLocks noGrp="1"/>
          </p:cNvSpPr>
          <p:nvPr>
            <p:ph idx="1"/>
          </p:nvPr>
        </p:nvSpPr>
        <p:spPr>
          <a:xfrm>
            <a:off x="457200" y="1417638"/>
            <a:ext cx="8229600" cy="5440362"/>
          </a:xfrm>
        </p:spPr>
        <p:txBody>
          <a:bodyPr>
            <a:normAutofit/>
          </a:bodyPr>
          <a:lstStyle/>
          <a:p>
            <a:r>
              <a:rPr lang="en-US" dirty="0"/>
              <a:t>But other languages were already recorded as existing.  </a:t>
            </a:r>
            <a:endParaRPr lang="en-AU" dirty="0"/>
          </a:p>
          <a:p>
            <a:r>
              <a:rPr lang="en-US" dirty="0"/>
              <a:t>The actual word indicates more a state </a:t>
            </a:r>
            <a:r>
              <a:rPr lang="en-US" dirty="0" smtClean="0"/>
              <a:t>of previous  harmony: "all </a:t>
            </a:r>
            <a:r>
              <a:rPr lang="en-US" dirty="0"/>
              <a:t>saying the same thing". </a:t>
            </a:r>
            <a:endParaRPr lang="en-US" dirty="0" smtClean="0"/>
          </a:p>
          <a:p>
            <a:r>
              <a:rPr lang="en-US" dirty="0" smtClean="0"/>
              <a:t>They </a:t>
            </a:r>
            <a:r>
              <a:rPr lang="en-US" dirty="0"/>
              <a:t>then fell out among themselves and could not agree upon a common policy; </a:t>
            </a:r>
            <a:r>
              <a:rPr lang="en-US" dirty="0" smtClean="0"/>
              <a:t>there was discord </a:t>
            </a:r>
            <a:r>
              <a:rPr lang="en-US" dirty="0"/>
              <a:t>(and possibly of fighting) </a:t>
            </a:r>
            <a:r>
              <a:rPr lang="en-US" dirty="0" smtClean="0"/>
              <a:t>leading to migration</a:t>
            </a:r>
            <a:r>
              <a:rPr lang="en-US" dirty="0"/>
              <a:t>. </a:t>
            </a:r>
            <a:endParaRPr lang="en-AU" dirty="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93949151"/>
      </p:ext>
    </p:extLst>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Feeding of 5000 relates to Eternal Life, Heaven and Hell</a:t>
            </a:r>
            <a:endParaRPr lang="en-US" dirty="0"/>
          </a:p>
        </p:txBody>
      </p:sp>
      <p:sp>
        <p:nvSpPr>
          <p:cNvPr id="3" name="Content Placeholder 2"/>
          <p:cNvSpPr>
            <a:spLocks noGrp="1"/>
          </p:cNvSpPr>
          <p:nvPr>
            <p:ph idx="1"/>
          </p:nvPr>
        </p:nvSpPr>
        <p:spPr>
          <a:xfrm>
            <a:off x="457200" y="1600200"/>
            <a:ext cx="8229600" cy="5091545"/>
          </a:xfrm>
        </p:spPr>
        <p:txBody>
          <a:bodyPr>
            <a:normAutofit/>
          </a:bodyPr>
          <a:lstStyle/>
          <a:p>
            <a:r>
              <a:rPr lang="en-US" dirty="0"/>
              <a:t>Jesus feeds the 5000 with bread is part of his gradual revelation of Himself as the true Bread of Life</a:t>
            </a:r>
            <a:r>
              <a:rPr lang="en-US" dirty="0" smtClean="0"/>
              <a:t>.</a:t>
            </a:r>
            <a:endParaRPr lang="en-AU" dirty="0" smtClean="0"/>
          </a:p>
          <a:p>
            <a:r>
              <a:rPr lang="en-US" dirty="0"/>
              <a:t>The Gospel of John, Chapter </a:t>
            </a:r>
            <a:r>
              <a:rPr lang="en-US" dirty="0" smtClean="0"/>
              <a:t>6,  </a:t>
            </a:r>
            <a:r>
              <a:rPr lang="en-US" dirty="0"/>
              <a:t>gives the sequence of events and statements of </a:t>
            </a:r>
            <a:r>
              <a:rPr lang="en-US" dirty="0" smtClean="0"/>
              <a:t>Christ</a:t>
            </a:r>
          </a:p>
          <a:p>
            <a:r>
              <a:rPr lang="en-US" dirty="0"/>
              <a:t>T</a:t>
            </a:r>
            <a:r>
              <a:rPr lang="en-US" dirty="0" smtClean="0"/>
              <a:t>he </a:t>
            </a:r>
            <a:r>
              <a:rPr lang="en-US" dirty="0"/>
              <a:t>multiplication of the loaves and fishes is part of it.</a:t>
            </a:r>
            <a:r>
              <a:rPr lang="en-US" dirty="0" smtClean="0"/>
              <a:t> </a:t>
            </a:r>
          </a:p>
          <a:p>
            <a:r>
              <a:rPr lang="en-US" dirty="0" smtClean="0"/>
              <a:t>The verses directly following the miracle make the connection with eternal life clear.</a:t>
            </a:r>
            <a:endParaRPr lang="en-US" dirty="0" smtClean="0"/>
          </a:p>
          <a:p>
            <a:endParaRPr lang="en-AU" dirty="0" smtClean="0"/>
          </a:p>
          <a:p>
            <a:pPr marL="0" indent="0">
              <a:buNone/>
            </a:pPr>
            <a:endParaRPr lang="en-AU"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John 6:22-36</a:t>
            </a:r>
            <a:br>
              <a:rPr lang="en-US" dirty="0" smtClean="0"/>
            </a:br>
            <a:endParaRPr lang="en-US" dirty="0"/>
          </a:p>
        </p:txBody>
      </p:sp>
      <p:sp>
        <p:nvSpPr>
          <p:cNvPr id="3" name="Content Placeholder 2"/>
          <p:cNvSpPr>
            <a:spLocks noGrp="1"/>
          </p:cNvSpPr>
          <p:nvPr>
            <p:ph idx="1"/>
          </p:nvPr>
        </p:nvSpPr>
        <p:spPr>
          <a:xfrm>
            <a:off x="457200" y="1532467"/>
            <a:ext cx="8229600" cy="4969933"/>
          </a:xfrm>
        </p:spPr>
        <p:txBody>
          <a:bodyPr>
            <a:normAutofit fontScale="40000" lnSpcReduction="20000"/>
          </a:bodyPr>
          <a:lstStyle/>
          <a:p>
            <a:pPr>
              <a:buNone/>
            </a:pPr>
            <a:endParaRPr lang="en-US" dirty="0" smtClean="0"/>
          </a:p>
          <a:p>
            <a:pPr>
              <a:buNone/>
            </a:pPr>
            <a:r>
              <a:rPr lang="en-US" sz="4211" dirty="0" smtClean="0"/>
              <a:t> </a:t>
            </a:r>
            <a:r>
              <a:rPr lang="en-US" sz="4211" dirty="0" smtClean="0"/>
              <a:t>On the next day the people who remained on the other side of the sea saw that there had been only one boat there, and that Jesus had not entered the boat with his disciples, but that his disciples had gone away alone</a:t>
            </a:r>
            <a:r>
              <a:rPr lang="en-US" sz="4211" dirty="0" smtClean="0"/>
              <a:t>.</a:t>
            </a:r>
          </a:p>
          <a:p>
            <a:pPr>
              <a:buNone/>
            </a:pPr>
            <a:endParaRPr lang="en-US" sz="4211" dirty="0" smtClean="0"/>
          </a:p>
          <a:p>
            <a:pPr>
              <a:buNone/>
            </a:pPr>
            <a:r>
              <a:rPr lang="en-US" sz="4211" dirty="0" smtClean="0"/>
              <a:t>However</a:t>
            </a:r>
            <a:r>
              <a:rPr lang="en-US" sz="4211" dirty="0" smtClean="0"/>
              <a:t>, boats from </a:t>
            </a:r>
            <a:r>
              <a:rPr lang="en-US" sz="4211" dirty="0" err="1" smtClean="0"/>
              <a:t>Tibe'ri</a:t>
            </a:r>
            <a:r>
              <a:rPr lang="en-US" sz="4211" dirty="0" smtClean="0"/>
              <a:t>-as came near the place where they ate the bread after the Lord had given </a:t>
            </a:r>
            <a:r>
              <a:rPr lang="en-US" sz="4211" dirty="0" smtClean="0"/>
              <a:t>thanks.</a:t>
            </a:r>
            <a:r>
              <a:rPr lang="en-US" sz="4211" dirty="0" smtClean="0"/>
              <a:t> </a:t>
            </a:r>
            <a:r>
              <a:rPr lang="en-US" sz="4211" dirty="0" smtClean="0"/>
              <a:t>So </a:t>
            </a:r>
            <a:r>
              <a:rPr lang="en-US" sz="4211" dirty="0" smtClean="0"/>
              <a:t>when the people saw that Jesus was not there, nor his disciples, they themselves got into the boats and went to </a:t>
            </a:r>
            <a:r>
              <a:rPr lang="en-US" sz="4211" dirty="0" err="1" smtClean="0"/>
              <a:t>Caper'na</a:t>
            </a:r>
            <a:r>
              <a:rPr lang="en-US" sz="4211" dirty="0" smtClean="0"/>
              <a:t>-um, seeking Jesus</a:t>
            </a:r>
            <a:r>
              <a:rPr lang="en-US" sz="4211" dirty="0" smtClean="0"/>
              <a:t>.</a:t>
            </a:r>
          </a:p>
          <a:p>
            <a:pPr>
              <a:buNone/>
            </a:pPr>
            <a:endParaRPr lang="en-US" sz="4211" dirty="0" smtClean="0"/>
          </a:p>
          <a:p>
            <a:pPr>
              <a:buNone/>
            </a:pPr>
            <a:r>
              <a:rPr lang="en-US" sz="4211" dirty="0" smtClean="0"/>
              <a:t>When </a:t>
            </a:r>
            <a:r>
              <a:rPr lang="en-US" sz="4211" dirty="0" smtClean="0"/>
              <a:t>they found him on the other side of the sea, they said to him, "Rabbi, when did you come here</a:t>
            </a:r>
            <a:r>
              <a:rPr lang="en-US" sz="4211" dirty="0" smtClean="0"/>
              <a:t>?”</a:t>
            </a:r>
          </a:p>
          <a:p>
            <a:pPr>
              <a:buNone/>
            </a:pPr>
            <a:endParaRPr lang="en-US" sz="4211" dirty="0" smtClean="0"/>
          </a:p>
          <a:p>
            <a:pPr>
              <a:buNone/>
            </a:pPr>
            <a:r>
              <a:rPr lang="en-US" sz="4211" dirty="0" smtClean="0"/>
              <a:t>Jesus </a:t>
            </a:r>
            <a:r>
              <a:rPr lang="en-US" sz="4211" dirty="0" smtClean="0"/>
              <a:t>answered them, "Truly, truly, I say to you, you seek me, not because you saw signs, but because you ate your fill of the loaves.</a:t>
            </a:r>
            <a:endParaRPr lang="en-US" sz="4211" dirty="0" smtClean="0"/>
          </a:p>
          <a:p>
            <a:pPr>
              <a:buNone/>
            </a:pPr>
            <a:endParaRPr lang="en-US" sz="4211" dirty="0" smtClean="0"/>
          </a:p>
          <a:p>
            <a:pPr>
              <a:buNone/>
            </a:pPr>
            <a:r>
              <a:rPr lang="en-US" sz="4211" dirty="0" smtClean="0"/>
              <a:t>Do </a:t>
            </a:r>
            <a:r>
              <a:rPr lang="en-US" sz="4211" dirty="0" smtClean="0"/>
              <a:t>not labor for the food which perishes, but for the food which endures to eternal life, which the Son of man will give to you; for on him has God the Father set his seal</a:t>
            </a:r>
            <a:r>
              <a:rPr lang="en-US" sz="4211" dirty="0" smtClean="0"/>
              <a:t>.”</a:t>
            </a:r>
          </a:p>
          <a:p>
            <a:pPr>
              <a:buNone/>
            </a:pPr>
            <a:endParaRPr lang="en-US" sz="4211" dirty="0" smtClean="0"/>
          </a:p>
          <a:p>
            <a:pPr>
              <a:buNone/>
            </a:pPr>
            <a:r>
              <a:rPr lang="en-US" sz="4211" dirty="0" smtClean="0"/>
              <a:t>Then </a:t>
            </a:r>
            <a:r>
              <a:rPr lang="en-US" sz="4211" dirty="0" smtClean="0"/>
              <a:t>they said to him, "What must we do, to be doing the works of God</a:t>
            </a:r>
            <a:r>
              <a:rPr lang="en-US" sz="4211" dirty="0" smtClean="0"/>
              <a:t>?”</a:t>
            </a:r>
          </a:p>
          <a:p>
            <a:pPr>
              <a:buNone/>
            </a:pPr>
            <a:endParaRPr lang="en-US" sz="4211"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6:22-</a:t>
            </a:r>
            <a:r>
              <a:rPr lang="en-US" dirty="0" smtClean="0"/>
              <a:t>36 cont…</a:t>
            </a:r>
            <a:endParaRPr lang="en-US" dirty="0"/>
          </a:p>
        </p:txBody>
      </p:sp>
      <p:sp>
        <p:nvSpPr>
          <p:cNvPr id="3" name="Content Placeholder 2"/>
          <p:cNvSpPr>
            <a:spLocks noGrp="1"/>
          </p:cNvSpPr>
          <p:nvPr>
            <p:ph idx="1"/>
          </p:nvPr>
        </p:nvSpPr>
        <p:spPr>
          <a:xfrm>
            <a:off x="457200" y="1600200"/>
            <a:ext cx="8229600" cy="5054600"/>
          </a:xfrm>
        </p:spPr>
        <p:txBody>
          <a:bodyPr>
            <a:normAutofit fontScale="62500" lnSpcReduction="20000"/>
          </a:bodyPr>
          <a:lstStyle/>
          <a:p>
            <a:pPr>
              <a:buNone/>
            </a:pPr>
            <a:r>
              <a:rPr lang="en-US" dirty="0" smtClean="0"/>
              <a:t>Jesus </a:t>
            </a:r>
            <a:r>
              <a:rPr lang="en-US" dirty="0" smtClean="0"/>
              <a:t>answered them, "This is the work of God, that you believe in him whom he has sent</a:t>
            </a:r>
            <a:r>
              <a:rPr lang="en-US" dirty="0" smtClean="0"/>
              <a:t>.”</a:t>
            </a:r>
          </a:p>
          <a:p>
            <a:pPr>
              <a:buNone/>
            </a:pPr>
            <a:endParaRPr lang="en-US" dirty="0" smtClean="0"/>
          </a:p>
          <a:p>
            <a:pPr>
              <a:buNone/>
            </a:pPr>
            <a:r>
              <a:rPr lang="en-US" dirty="0" smtClean="0"/>
              <a:t>So </a:t>
            </a:r>
            <a:r>
              <a:rPr lang="en-US" dirty="0" smtClean="0"/>
              <a:t>they said to him, "Then what sign do you do, that we may see, and believe you? What work do you perform?</a:t>
            </a:r>
            <a:endParaRPr lang="en-US" dirty="0" smtClean="0"/>
          </a:p>
          <a:p>
            <a:pPr>
              <a:buNone/>
            </a:pPr>
            <a:endParaRPr lang="en-US" dirty="0" smtClean="0"/>
          </a:p>
          <a:p>
            <a:pPr>
              <a:buNone/>
            </a:pPr>
            <a:r>
              <a:rPr lang="en-US" dirty="0" smtClean="0"/>
              <a:t>Our </a:t>
            </a:r>
            <a:r>
              <a:rPr lang="en-US" dirty="0" smtClean="0"/>
              <a:t>fathers ate the manna in the wilderness; as it is written, ' He gave them bread from heaven to eat.'</a:t>
            </a:r>
            <a:r>
              <a:rPr lang="en-US" dirty="0" smtClean="0"/>
              <a:t> ”</a:t>
            </a:r>
          </a:p>
          <a:p>
            <a:pPr>
              <a:buNone/>
            </a:pPr>
            <a:r>
              <a:rPr lang="en-US" dirty="0" smtClean="0"/>
              <a:t>Jesus </a:t>
            </a:r>
            <a:r>
              <a:rPr lang="en-US" dirty="0" smtClean="0"/>
              <a:t>then said to them, "Truly, truly, I say to you, it was not Moses who gave you the bread from heaven; my Father gives you the true bread from heaven.</a:t>
            </a:r>
            <a:endParaRPr lang="en-US" dirty="0" smtClean="0"/>
          </a:p>
          <a:p>
            <a:pPr>
              <a:buNone/>
            </a:pPr>
            <a:endParaRPr lang="en-US" dirty="0" smtClean="0"/>
          </a:p>
          <a:p>
            <a:pPr>
              <a:buNone/>
            </a:pPr>
            <a:r>
              <a:rPr lang="en-US" dirty="0" smtClean="0"/>
              <a:t>For </a:t>
            </a:r>
            <a:r>
              <a:rPr lang="en-US" dirty="0" smtClean="0"/>
              <a:t>the bread of God is that which comes down from heaven, and gives life to the world</a:t>
            </a:r>
            <a:r>
              <a:rPr lang="en-US" dirty="0" smtClean="0"/>
              <a:t>.”</a:t>
            </a:r>
          </a:p>
          <a:p>
            <a:pPr>
              <a:buNone/>
            </a:pPr>
            <a:endParaRPr lang="en-US" dirty="0" smtClean="0"/>
          </a:p>
          <a:p>
            <a:pPr>
              <a:buNone/>
            </a:pPr>
            <a:r>
              <a:rPr lang="en-US" dirty="0" smtClean="0"/>
              <a:t>They </a:t>
            </a:r>
            <a:r>
              <a:rPr lang="en-US" dirty="0" smtClean="0"/>
              <a:t>said to him, "Lord, give us this bread always</a:t>
            </a:r>
            <a:r>
              <a:rPr lang="en-US" dirty="0" smtClean="0"/>
              <a:t>.”</a:t>
            </a:r>
          </a:p>
          <a:p>
            <a:pPr>
              <a:buNone/>
            </a:pPr>
            <a:endParaRPr lang="en-US" dirty="0" smtClean="0"/>
          </a:p>
          <a:p>
            <a:pPr>
              <a:buNone/>
            </a:pPr>
            <a:r>
              <a:rPr lang="en-US" dirty="0" smtClean="0"/>
              <a:t>Jesus </a:t>
            </a:r>
            <a:r>
              <a:rPr lang="en-US" dirty="0" smtClean="0"/>
              <a:t>said to them, "I am the bread of life; he who comes to me shall not hunger, and he who believes in me shall never </a:t>
            </a:r>
            <a:r>
              <a:rPr lang="en-US" dirty="0" smtClean="0"/>
              <a:t>thirst…”</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large-chart-lineage-abraham.gif"/>
          <p:cNvPicPr>
            <a:picLocks noGrp="1" noChangeAspect="1"/>
          </p:cNvPicPr>
          <p:nvPr>
            <p:ph idx="1"/>
          </p:nvPr>
        </p:nvPicPr>
        <p:blipFill>
          <a:blip r:embed="rId2"/>
          <a:srcRect l="-67645" r="-67645"/>
          <a:stretch>
            <a:fillRect/>
          </a:stretch>
        </p:blipFill>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about the </a:t>
            </a:r>
            <a:r>
              <a:rPr lang="en-US" dirty="0" smtClean="0"/>
              <a:t>Apocalypse/ Revelation?</a:t>
            </a:r>
            <a:endParaRPr lang="en-US" dirty="0"/>
          </a:p>
        </p:txBody>
      </p:sp>
      <p:sp>
        <p:nvSpPr>
          <p:cNvPr id="3" name="Content Placeholder 2"/>
          <p:cNvSpPr>
            <a:spLocks noGrp="1"/>
          </p:cNvSpPr>
          <p:nvPr>
            <p:ph idx="1"/>
          </p:nvPr>
        </p:nvSpPr>
        <p:spPr>
          <a:xfrm>
            <a:off x="457200" y="1600200"/>
            <a:ext cx="8229600" cy="5122333"/>
          </a:xfrm>
        </p:spPr>
        <p:txBody>
          <a:bodyPr>
            <a:normAutofit fontScale="70000" lnSpcReduction="20000"/>
          </a:bodyPr>
          <a:lstStyle/>
          <a:p>
            <a:pPr>
              <a:buNone/>
            </a:pPr>
            <a:r>
              <a:rPr lang="en-US" dirty="0" smtClean="0"/>
              <a:t>Revelation 7:9-</a:t>
            </a:r>
            <a:r>
              <a:rPr lang="en-US" dirty="0" smtClean="0"/>
              <a:t>12</a:t>
            </a:r>
          </a:p>
          <a:p>
            <a:pPr>
              <a:buNone/>
            </a:pPr>
            <a:endParaRPr lang="en-US" dirty="0" smtClean="0"/>
          </a:p>
          <a:p>
            <a:pPr>
              <a:buNone/>
            </a:pPr>
            <a:r>
              <a:rPr lang="en-US" dirty="0" smtClean="0"/>
              <a:t>Then </a:t>
            </a:r>
            <a:r>
              <a:rPr lang="en-US" dirty="0" smtClean="0"/>
              <a:t>I looked, and there was a large crowd of people. There were so many people that no one could count them all. They were from every nation, tribe, race of people, and language of the earth</a:t>
            </a:r>
            <a:r>
              <a:rPr lang="en-US" dirty="0" smtClean="0"/>
              <a:t>.</a:t>
            </a:r>
          </a:p>
          <a:p>
            <a:pPr>
              <a:buNone/>
            </a:pPr>
            <a:endParaRPr lang="en-US" dirty="0" smtClean="0"/>
          </a:p>
          <a:p>
            <a:pPr>
              <a:buNone/>
            </a:pPr>
            <a:r>
              <a:rPr lang="en-US" dirty="0" smtClean="0"/>
              <a:t> </a:t>
            </a:r>
            <a:r>
              <a:rPr lang="en-US" dirty="0" smtClean="0"/>
              <a:t>They were standing before the throne and before the Lamb. They all wore white robes and had palm branches in their hands.</a:t>
            </a:r>
            <a:r>
              <a:rPr lang="en-US" dirty="0" smtClean="0"/>
              <a:t> They </a:t>
            </a:r>
            <a:r>
              <a:rPr lang="en-US" dirty="0" smtClean="0"/>
              <a:t>shouted loudly, “Victory belongs to our God, who sits on the throne, and to the Lamb.</a:t>
            </a:r>
            <a:r>
              <a:rPr lang="en-US" dirty="0" smtClean="0"/>
              <a:t>”</a:t>
            </a:r>
          </a:p>
          <a:p>
            <a:pPr>
              <a:buNone/>
            </a:pPr>
            <a:endParaRPr lang="en-US" dirty="0" smtClean="0"/>
          </a:p>
          <a:p>
            <a:pPr>
              <a:buNone/>
            </a:pPr>
            <a:r>
              <a:rPr lang="en-US" dirty="0" smtClean="0"/>
              <a:t>The </a:t>
            </a:r>
            <a:r>
              <a:rPr lang="en-US" dirty="0" smtClean="0"/>
              <a:t>elders and the four living beings were there. All the angels were standing around them and the throne. The angels bowed down on their faces before the throne and worshiped God.</a:t>
            </a:r>
            <a:r>
              <a:rPr lang="en-US" dirty="0" smtClean="0"/>
              <a:t> </a:t>
            </a:r>
          </a:p>
          <a:p>
            <a:pPr>
              <a:buNone/>
            </a:pPr>
            <a:endParaRPr lang="en-US" dirty="0" smtClean="0"/>
          </a:p>
          <a:p>
            <a:pPr>
              <a:buNone/>
            </a:pPr>
            <a:r>
              <a:rPr lang="en-US" dirty="0" smtClean="0"/>
              <a:t>They </a:t>
            </a:r>
            <a:r>
              <a:rPr lang="en-US" dirty="0" smtClean="0"/>
              <a:t>said, “Amen! Praise, glory, wisdom, thanks, honor, power, and strength belong to our God forever and ever. Amen!”</a:t>
            </a:r>
          </a:p>
          <a:p>
            <a:endParaRPr lang="en-US"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885267"/>
          </a:xfrm>
        </p:spPr>
        <p:txBody>
          <a:bodyPr>
            <a:normAutofit fontScale="70000" lnSpcReduction="20000"/>
          </a:bodyPr>
          <a:lstStyle/>
          <a:p>
            <a:pPr>
              <a:buNone/>
            </a:pPr>
            <a:r>
              <a:rPr lang="en-US" dirty="0" smtClean="0"/>
              <a:t>Revelation 21:1-</a:t>
            </a:r>
            <a:r>
              <a:rPr lang="en-US" dirty="0" smtClean="0"/>
              <a:t>4</a:t>
            </a:r>
          </a:p>
          <a:p>
            <a:endParaRPr lang="en-US" dirty="0" smtClean="0"/>
          </a:p>
          <a:p>
            <a:pPr>
              <a:buNone/>
            </a:pPr>
            <a:r>
              <a:rPr lang="en-US" dirty="0" smtClean="0"/>
              <a:t>Then </a:t>
            </a:r>
            <a:r>
              <a:rPr lang="en-US" dirty="0" smtClean="0"/>
              <a:t>I saw a new heaven and a new earth. The first heaven and the first earth had disappeared. Now there was no sea.</a:t>
            </a:r>
            <a:r>
              <a:rPr lang="en-US" dirty="0" smtClean="0"/>
              <a:t> </a:t>
            </a:r>
          </a:p>
          <a:p>
            <a:pPr>
              <a:buNone/>
            </a:pPr>
            <a:endParaRPr lang="en-US" dirty="0" smtClean="0"/>
          </a:p>
          <a:p>
            <a:pPr>
              <a:buNone/>
            </a:pPr>
            <a:r>
              <a:rPr lang="en-US" dirty="0" smtClean="0"/>
              <a:t>And </a:t>
            </a:r>
            <a:r>
              <a:rPr lang="en-US" dirty="0" smtClean="0"/>
              <a:t>I saw the holy city, the new Jerusalem</a:t>
            </a:r>
            <a:r>
              <a:rPr lang="en-US" dirty="0" smtClean="0"/>
              <a:t>,</a:t>
            </a:r>
            <a:r>
              <a:rPr lang="en-US" dirty="0" smtClean="0"/>
              <a:t> </a:t>
            </a:r>
            <a:r>
              <a:rPr lang="en-US" dirty="0" smtClean="0"/>
              <a:t>coming </a:t>
            </a:r>
            <a:r>
              <a:rPr lang="en-US" dirty="0" smtClean="0"/>
              <a:t>down out of heaven from God. It was prepared like a bride dressed for her husband.</a:t>
            </a:r>
          </a:p>
          <a:p>
            <a:endParaRPr lang="en-US" dirty="0" smtClean="0"/>
          </a:p>
          <a:p>
            <a:pPr>
              <a:buNone/>
            </a:pPr>
            <a:r>
              <a:rPr lang="en-US" dirty="0" smtClean="0"/>
              <a:t>I heard </a:t>
            </a:r>
            <a:r>
              <a:rPr lang="en-US" dirty="0" smtClean="0"/>
              <a:t>a loud voice from the throne. It said, “Now God’s home is with people. He will live with them. They will be his people. God himself will be with them and will be their </a:t>
            </a:r>
            <a:r>
              <a:rPr lang="en-US" dirty="0" smtClean="0"/>
              <a:t>God.</a:t>
            </a:r>
          </a:p>
          <a:p>
            <a:pPr>
              <a:buNone/>
            </a:pPr>
            <a:endParaRPr lang="en-US" dirty="0" smtClean="0"/>
          </a:p>
          <a:p>
            <a:pPr>
              <a:buNone/>
            </a:pPr>
            <a:r>
              <a:rPr lang="en-US" dirty="0" smtClean="0"/>
              <a:t>He </a:t>
            </a:r>
            <a:r>
              <a:rPr lang="en-US" dirty="0" smtClean="0"/>
              <a:t>will wipe away every tear from their eyes. There will be no more death, sadness, crying, or pain. All the old ways are gone.”</a:t>
            </a:r>
          </a:p>
          <a:p>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Exodus Story: 10 Plagues</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457200" y="937684"/>
            <a:ext cx="8254999" cy="6191249"/>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345015" y="-319606"/>
            <a:ext cx="9489015" cy="7319503"/>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does David Fit?</a:t>
            </a:r>
            <a:endParaRPr lang="en-US" dirty="0"/>
          </a:p>
        </p:txBody>
      </p:sp>
      <p:sp>
        <p:nvSpPr>
          <p:cNvPr id="3" name="Content Placeholder 2"/>
          <p:cNvSpPr>
            <a:spLocks noGrp="1"/>
          </p:cNvSpPr>
          <p:nvPr>
            <p:ph idx="1"/>
          </p:nvPr>
        </p:nvSpPr>
        <p:spPr>
          <a:xfrm>
            <a:off x="457200" y="1253068"/>
            <a:ext cx="8229600" cy="4873096"/>
          </a:xfrm>
        </p:spPr>
        <p:txBody>
          <a:bodyPr>
            <a:normAutofit fontScale="47500" lnSpcReduction="20000"/>
          </a:bodyPr>
          <a:lstStyle/>
          <a:p>
            <a:pPr fontAlgn="base">
              <a:buNone/>
            </a:pPr>
            <a:r>
              <a:rPr lang="en-AU" dirty="0" smtClean="0"/>
              <a:t>The Catholic Church is </a:t>
            </a:r>
            <a:r>
              <a:rPr lang="en-AU" dirty="0" smtClean="0"/>
              <a:t>modelled </a:t>
            </a:r>
            <a:r>
              <a:rPr lang="en-AU" dirty="0" smtClean="0"/>
              <a:t>on the David's  Kingdom in the Old Testament . </a:t>
            </a:r>
          </a:p>
          <a:p>
            <a:pPr fontAlgn="base">
              <a:buNone/>
            </a:pPr>
            <a:r>
              <a:rPr lang="en-AU" dirty="0" smtClean="0"/>
              <a:t>Jesus is called the “Son of David” many times in the New Testament.</a:t>
            </a:r>
            <a:r>
              <a:rPr lang="en-AU" dirty="0" smtClean="0"/>
              <a:t>  He is descended of David.</a:t>
            </a:r>
          </a:p>
          <a:p>
            <a:pPr fontAlgn="base">
              <a:buNone/>
            </a:pPr>
            <a:r>
              <a:rPr lang="en-AU" dirty="0" smtClean="0"/>
              <a:t> </a:t>
            </a:r>
          </a:p>
          <a:p>
            <a:pPr fontAlgn="base"/>
            <a:r>
              <a:rPr lang="en-AU" dirty="0" smtClean="0"/>
              <a:t>There are many parallels between King David and Jesus.</a:t>
            </a:r>
            <a:endParaRPr lang="en-AU" dirty="0" smtClean="0"/>
          </a:p>
          <a:p>
            <a:pPr fontAlgn="base">
              <a:buNone/>
            </a:pPr>
            <a:endParaRPr lang="en-AU" dirty="0" smtClean="0"/>
          </a:p>
          <a:p>
            <a:pPr fontAlgn="base"/>
            <a:r>
              <a:rPr lang="en-AU" dirty="0" smtClean="0"/>
              <a:t>David was born in Bethlehem, as was Jesus. </a:t>
            </a:r>
            <a:endParaRPr lang="en-AU" dirty="0" smtClean="0"/>
          </a:p>
          <a:p>
            <a:pPr fontAlgn="base">
              <a:buNone/>
            </a:pPr>
            <a:endParaRPr lang="en-AU" dirty="0" smtClean="0"/>
          </a:p>
          <a:p>
            <a:pPr fontAlgn="base"/>
            <a:r>
              <a:rPr lang="en-AU" dirty="0" smtClean="0"/>
              <a:t>David started his Kingship at age 30, the same age Jesus started his ministry on earth. </a:t>
            </a:r>
            <a:endParaRPr lang="en-AU" dirty="0" smtClean="0"/>
          </a:p>
          <a:p>
            <a:pPr fontAlgn="base">
              <a:buNone/>
            </a:pPr>
            <a:endParaRPr lang="en-AU" dirty="0" smtClean="0"/>
          </a:p>
          <a:p>
            <a:pPr fontAlgn="base"/>
            <a:r>
              <a:rPr lang="en-AU" dirty="0" smtClean="0"/>
              <a:t>David, a shepherd, was anointed by Samuel and the Spirit of the Lord descended on David.  </a:t>
            </a:r>
            <a:endParaRPr lang="en-AU" dirty="0" smtClean="0"/>
          </a:p>
          <a:p>
            <a:pPr fontAlgn="base">
              <a:buNone/>
            </a:pPr>
            <a:endParaRPr lang="en-AU" dirty="0" smtClean="0"/>
          </a:p>
          <a:p>
            <a:pPr fontAlgn="base"/>
            <a:r>
              <a:rPr lang="en-AU" dirty="0" smtClean="0"/>
              <a:t>Jesus, the good shepherd, was the Messiah, which means “the anointed one,” and the Spirit of God descended on Jesus during his Baptism in the River Jordan.  </a:t>
            </a:r>
            <a:endParaRPr lang="en-AU" dirty="0" smtClean="0"/>
          </a:p>
          <a:p>
            <a:pPr fontAlgn="base">
              <a:buNone/>
            </a:pPr>
            <a:endParaRPr lang="en-AU" dirty="0" smtClean="0"/>
          </a:p>
          <a:p>
            <a:pPr fontAlgn="base"/>
            <a:r>
              <a:rPr lang="en-AU" dirty="0" smtClean="0"/>
              <a:t>David was betrayed by one of his trusted advisers who hanged himself as a result.  Jesus was betrayed by one of his own apostles, Judas, who also hanged himself.</a:t>
            </a:r>
            <a:endParaRPr lang="en-AU" dirty="0" smtClean="0"/>
          </a:p>
          <a:p>
            <a:pPr fontAlgn="base">
              <a:buNone/>
            </a:pPr>
            <a:endParaRPr lang="en-AU" dirty="0" smtClean="0"/>
          </a:p>
          <a:p>
            <a:pPr fontAlgn="base"/>
            <a:r>
              <a:rPr lang="en-AU" dirty="0" smtClean="0"/>
              <a:t>David goes up to the Mount of Olives, crying.  Jesus also wept at the Mount of Olives.</a:t>
            </a:r>
            <a:endParaRPr lang="en-AU" dirty="0" smtClean="0"/>
          </a:p>
          <a:p>
            <a:pPr fontAlgn="base">
              <a:buNone/>
            </a:pPr>
            <a:endParaRPr lang="en-AU" dirty="0" smtClean="0"/>
          </a:p>
          <a:p>
            <a:pPr fontAlgn="base"/>
            <a:r>
              <a:rPr lang="en-AU" dirty="0" smtClean="0"/>
              <a:t>David was the King of Israel. Jesus is the King of Kings who sits on David’s throne.</a:t>
            </a:r>
            <a:endParaRPr lang="en-AU"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Psalm 131</a:t>
            </a:r>
            <a:r>
              <a:rPr lang="en-US" dirty="0" smtClean="0"/>
              <a:t>  speaks of David</a:t>
            </a:r>
            <a:br>
              <a:rPr lang="en-US" dirty="0" smtClean="0"/>
            </a:br>
            <a:endParaRPr lang="en-US" dirty="0"/>
          </a:p>
        </p:txBody>
      </p:sp>
      <p:sp>
        <p:nvSpPr>
          <p:cNvPr id="3" name="Content Placeholder 2"/>
          <p:cNvSpPr>
            <a:spLocks noGrp="1"/>
          </p:cNvSpPr>
          <p:nvPr>
            <p:ph idx="1"/>
          </p:nvPr>
        </p:nvSpPr>
        <p:spPr/>
        <p:txBody>
          <a:bodyPr>
            <a:normAutofit fontScale="55000" lnSpcReduction="20000"/>
          </a:bodyPr>
          <a:lstStyle/>
          <a:p>
            <a:pPr>
              <a:buNone/>
            </a:pPr>
            <a:endParaRPr lang="en-US" dirty="0" smtClean="0"/>
          </a:p>
          <a:p>
            <a:pPr>
              <a:buNone/>
            </a:pPr>
            <a:r>
              <a:rPr lang="en-US" dirty="0" smtClean="0"/>
              <a:t>The Lord swore an oath to David</a:t>
            </a:r>
            <a:r>
              <a:rPr lang="en-US" dirty="0" smtClean="0"/>
              <a:t>; </a:t>
            </a:r>
            <a:r>
              <a:rPr lang="en-US" dirty="0" smtClean="0"/>
              <a:t>he will not go back on this word</a:t>
            </a:r>
            <a:r>
              <a:rPr lang="en-US" dirty="0" smtClean="0"/>
              <a:t>: </a:t>
            </a:r>
          </a:p>
          <a:p>
            <a:pPr>
              <a:buNone/>
            </a:pPr>
            <a:r>
              <a:rPr lang="en-US" dirty="0" smtClean="0"/>
              <a:t>‘</a:t>
            </a:r>
            <a:r>
              <a:rPr lang="en-US" dirty="0" smtClean="0"/>
              <a:t>A son, the fruit of your body</a:t>
            </a:r>
            <a:r>
              <a:rPr lang="en-US" dirty="0" smtClean="0"/>
              <a:t>,  </a:t>
            </a:r>
            <a:r>
              <a:rPr lang="en-US" dirty="0" smtClean="0"/>
              <a:t>will I set upon your throne.</a:t>
            </a:r>
            <a:endParaRPr lang="en-US" dirty="0" smtClean="0"/>
          </a:p>
          <a:p>
            <a:pPr>
              <a:buNone/>
            </a:pPr>
            <a:endParaRPr lang="en-US" dirty="0" smtClean="0"/>
          </a:p>
          <a:p>
            <a:pPr>
              <a:buNone/>
            </a:pPr>
            <a:r>
              <a:rPr lang="en-US" dirty="0" smtClean="0"/>
              <a:t>‘</a:t>
            </a:r>
            <a:r>
              <a:rPr lang="en-US" dirty="0" smtClean="0"/>
              <a:t>If they keep my covenant in </a:t>
            </a:r>
            <a:r>
              <a:rPr lang="en-US" dirty="0" smtClean="0"/>
              <a:t>truth</a:t>
            </a:r>
            <a:r>
              <a:rPr lang="en-US" dirty="0" smtClean="0"/>
              <a:t> </a:t>
            </a:r>
            <a:r>
              <a:rPr lang="en-US" dirty="0" smtClean="0"/>
              <a:t>and </a:t>
            </a:r>
            <a:r>
              <a:rPr lang="en-US" dirty="0" smtClean="0"/>
              <a:t>my laws that I have taught them,</a:t>
            </a:r>
          </a:p>
          <a:p>
            <a:pPr>
              <a:buNone/>
            </a:pPr>
            <a:r>
              <a:rPr lang="en-US" dirty="0" smtClean="0"/>
              <a:t>their sons also shall </a:t>
            </a:r>
            <a:r>
              <a:rPr lang="en-US" dirty="0" smtClean="0"/>
              <a:t>rule</a:t>
            </a:r>
            <a:r>
              <a:rPr lang="en-US" dirty="0" smtClean="0"/>
              <a:t> </a:t>
            </a:r>
            <a:r>
              <a:rPr lang="en-US" dirty="0" smtClean="0"/>
              <a:t>on </a:t>
            </a:r>
            <a:r>
              <a:rPr lang="en-US" dirty="0" smtClean="0"/>
              <a:t>your throne from age to age.’</a:t>
            </a:r>
            <a:endParaRPr lang="en-US" dirty="0" smtClean="0"/>
          </a:p>
          <a:p>
            <a:pPr>
              <a:buNone/>
            </a:pPr>
            <a:endParaRPr lang="en-US" dirty="0" smtClean="0"/>
          </a:p>
          <a:p>
            <a:pPr>
              <a:buNone/>
            </a:pPr>
            <a:r>
              <a:rPr lang="en-US" dirty="0" smtClean="0"/>
              <a:t>For </a:t>
            </a:r>
            <a:r>
              <a:rPr lang="en-US" dirty="0" smtClean="0"/>
              <a:t>the Lord has chosen Zion</a:t>
            </a:r>
            <a:r>
              <a:rPr lang="en-US" dirty="0" smtClean="0"/>
              <a:t>;</a:t>
            </a:r>
            <a:r>
              <a:rPr lang="en-US" dirty="0" smtClean="0"/>
              <a:t> </a:t>
            </a:r>
            <a:r>
              <a:rPr lang="en-US" dirty="0" smtClean="0"/>
              <a:t>he </a:t>
            </a:r>
            <a:r>
              <a:rPr lang="en-US" dirty="0" smtClean="0"/>
              <a:t>has desired it for his dwelling</a:t>
            </a:r>
            <a:r>
              <a:rPr lang="en-US" dirty="0" smtClean="0"/>
              <a:t>:</a:t>
            </a:r>
          </a:p>
          <a:p>
            <a:pPr>
              <a:buNone/>
            </a:pPr>
            <a:r>
              <a:rPr lang="en-US" dirty="0" smtClean="0"/>
              <a:t>‘</a:t>
            </a:r>
            <a:r>
              <a:rPr lang="en-US" dirty="0" smtClean="0"/>
              <a:t>This is my resting-place for ever</a:t>
            </a:r>
            <a:r>
              <a:rPr lang="en-US" dirty="0" smtClean="0"/>
              <a:t>;</a:t>
            </a:r>
            <a:r>
              <a:rPr lang="en-US" dirty="0" smtClean="0"/>
              <a:t> </a:t>
            </a:r>
            <a:r>
              <a:rPr lang="en-US" dirty="0" smtClean="0"/>
              <a:t> </a:t>
            </a:r>
            <a:r>
              <a:rPr lang="en-US" dirty="0" smtClean="0"/>
              <a:t>here have I chosen to live.</a:t>
            </a:r>
          </a:p>
          <a:p>
            <a:endParaRPr lang="en-US" dirty="0" smtClean="0"/>
          </a:p>
          <a:p>
            <a:pPr>
              <a:buNone/>
            </a:pPr>
            <a:r>
              <a:rPr lang="en-US" dirty="0" smtClean="0"/>
              <a:t>‘I will greatly bless her produce</a:t>
            </a:r>
            <a:r>
              <a:rPr lang="en-US" dirty="0" smtClean="0"/>
              <a:t>,  </a:t>
            </a:r>
            <a:r>
              <a:rPr lang="en-US" dirty="0" smtClean="0"/>
              <a:t>I will fill her poor with bread.</a:t>
            </a:r>
          </a:p>
          <a:p>
            <a:pPr>
              <a:buNone/>
            </a:pPr>
            <a:r>
              <a:rPr lang="en-US" dirty="0" smtClean="0"/>
              <a:t>I will clothe her priests with </a:t>
            </a:r>
            <a:r>
              <a:rPr lang="en-US" dirty="0" smtClean="0"/>
              <a:t>salvation </a:t>
            </a:r>
            <a:r>
              <a:rPr lang="en-US" dirty="0" smtClean="0"/>
              <a:t>and her faithful shall ring out their joy.</a:t>
            </a:r>
          </a:p>
          <a:p>
            <a:endParaRPr lang="en-US" dirty="0" smtClean="0"/>
          </a:p>
          <a:p>
            <a:pPr>
              <a:buNone/>
            </a:pPr>
            <a:r>
              <a:rPr lang="en-US" dirty="0" smtClean="0"/>
              <a:t>‘There David’s stock will flower</a:t>
            </a:r>
            <a:r>
              <a:rPr lang="en-US" dirty="0" smtClean="0"/>
              <a:t>;</a:t>
            </a:r>
            <a:r>
              <a:rPr lang="en-US" dirty="0" smtClean="0"/>
              <a:t> </a:t>
            </a:r>
            <a:r>
              <a:rPr lang="en-US" dirty="0" smtClean="0"/>
              <a:t>I </a:t>
            </a:r>
            <a:r>
              <a:rPr lang="en-US" dirty="0" smtClean="0"/>
              <a:t>will prepare a lamp for my anointed.</a:t>
            </a:r>
          </a:p>
          <a:p>
            <a:pPr>
              <a:buNone/>
            </a:pPr>
            <a:r>
              <a:rPr lang="en-US" dirty="0" smtClean="0"/>
              <a:t>I will cover his enemies with </a:t>
            </a:r>
            <a:r>
              <a:rPr lang="en-US" dirty="0" smtClean="0"/>
              <a:t>shame</a:t>
            </a:r>
            <a:r>
              <a:rPr lang="en-US" dirty="0" smtClean="0"/>
              <a:t>,</a:t>
            </a:r>
            <a:r>
              <a:rPr lang="en-US" dirty="0" smtClean="0"/>
              <a:t> </a:t>
            </a:r>
            <a:r>
              <a:rPr lang="en-US" dirty="0" smtClean="0"/>
              <a:t>but on him my crown shall shine.’</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Significance of 40 days/years…</a:t>
            </a:r>
            <a:endParaRPr lang="en-US" dirty="0"/>
          </a:p>
        </p:txBody>
      </p:sp>
      <p:sp>
        <p:nvSpPr>
          <p:cNvPr id="3" name="Content Placeholder 2"/>
          <p:cNvSpPr>
            <a:spLocks noGrp="1"/>
          </p:cNvSpPr>
          <p:nvPr>
            <p:ph idx="1"/>
          </p:nvPr>
        </p:nvSpPr>
        <p:spPr>
          <a:xfrm>
            <a:off x="457200" y="1600200"/>
            <a:ext cx="8229600" cy="4826000"/>
          </a:xfrm>
        </p:spPr>
        <p:txBody>
          <a:bodyPr>
            <a:normAutofit/>
          </a:bodyPr>
          <a:lstStyle/>
          <a:p>
            <a:pPr>
              <a:buNone/>
            </a:pPr>
            <a:r>
              <a:rPr lang="en-US" dirty="0" smtClean="0"/>
              <a:t>T</a:t>
            </a:r>
            <a:r>
              <a:rPr lang="en-US" dirty="0" smtClean="0"/>
              <a:t>he </a:t>
            </a:r>
            <a:r>
              <a:rPr lang="en-US" dirty="0" smtClean="0"/>
              <a:t>number 40</a:t>
            </a:r>
            <a:r>
              <a:rPr lang="en-US" dirty="0" smtClean="0"/>
              <a:t> represents </a:t>
            </a:r>
            <a:r>
              <a:rPr lang="en-US" dirty="0" smtClean="0"/>
              <a:t>a period of testing, preparation and/or judgment.</a:t>
            </a:r>
            <a:r>
              <a:rPr lang="en-US" dirty="0" smtClean="0"/>
              <a:t> </a:t>
            </a:r>
          </a:p>
          <a:p>
            <a:pPr>
              <a:buNone/>
            </a:pPr>
            <a:r>
              <a:rPr lang="en-US" dirty="0" smtClean="0"/>
              <a:t>e.g. Moses </a:t>
            </a:r>
            <a:r>
              <a:rPr lang="en-US" dirty="0" smtClean="0"/>
              <a:t>spent 40 days and 40 nights with the LORD on Mount Sinai and fasted the entire time (Exodus 24:18 &amp; Exodus 34:28</a:t>
            </a:r>
            <a:r>
              <a:rPr lang="en-US" dirty="0" smtClean="0"/>
              <a:t>)</a:t>
            </a:r>
            <a:endParaRPr lang="en-US" dirty="0" smtClean="0"/>
          </a:p>
          <a:p>
            <a:pPr>
              <a:buNone/>
            </a:pPr>
            <a:r>
              <a:rPr lang="en-US" dirty="0" smtClean="0"/>
              <a:t>Elijah </a:t>
            </a:r>
            <a:r>
              <a:rPr lang="en-US" dirty="0" smtClean="0"/>
              <a:t>walked "40 days and 40 nights to the mountain of God, </a:t>
            </a:r>
            <a:r>
              <a:rPr lang="en-US" dirty="0" err="1" smtClean="0"/>
              <a:t>Horeb</a:t>
            </a:r>
            <a:r>
              <a:rPr lang="en-US" dirty="0" smtClean="0"/>
              <a:t>”</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Lent has 40 days - ever wonder why?</a:t>
            </a:r>
            <a:br>
              <a:rPr lang="en-US" dirty="0" smtClean="0"/>
            </a:br>
            <a:endParaRPr lang="en-US" dirty="0"/>
          </a:p>
        </p:txBody>
      </p:sp>
      <p:sp>
        <p:nvSpPr>
          <p:cNvPr id="3" name="Content Placeholder 2"/>
          <p:cNvSpPr>
            <a:spLocks noGrp="1"/>
          </p:cNvSpPr>
          <p:nvPr>
            <p:ph idx="1"/>
          </p:nvPr>
        </p:nvSpPr>
        <p:spPr/>
        <p:txBody>
          <a:bodyPr>
            <a:normAutofit fontScale="47500" lnSpcReduction="20000"/>
          </a:bodyPr>
          <a:lstStyle/>
          <a:p>
            <a:endParaRPr lang="en-US" dirty="0" smtClean="0"/>
          </a:p>
          <a:p>
            <a:r>
              <a:rPr lang="en-US" dirty="0" smtClean="0"/>
              <a:t>Lent is the 40 day long penitential period in the Catholic Church, immediately prior to the Paschal Feast (Easter) the greatest feast in the Church. The Eastern Catholic churches call this period Great Lent</a:t>
            </a:r>
            <a:r>
              <a:rPr lang="en-US" dirty="0" smtClean="0"/>
              <a:t>.</a:t>
            </a:r>
          </a:p>
          <a:p>
            <a:pPr>
              <a:buNone/>
            </a:pPr>
            <a:endParaRPr lang="en-US" dirty="0" smtClean="0"/>
          </a:p>
          <a:p>
            <a:r>
              <a:rPr lang="en-US" dirty="0" smtClean="0"/>
              <a:t>There is a strong Biblical foundation for observing a 40 day period of penance and/or anticipation. The Scriptures are full of the significance, perhaps known only to God, of the number 40.</a:t>
            </a:r>
            <a:endParaRPr lang="en-US" dirty="0" smtClean="0"/>
          </a:p>
          <a:p>
            <a:pPr>
              <a:buNone/>
            </a:pPr>
            <a:endParaRPr lang="en-US" dirty="0" smtClean="0"/>
          </a:p>
          <a:p>
            <a:r>
              <a:rPr lang="en-US" dirty="0" smtClean="0"/>
              <a:t>In the Old Testament, God punished mankind by sending a flood over the earth for 40 days and nights. The people of Nineveh repented of their sins with 40 days of fasting. The Prophet Ezekiel lay on his right side for 40 days as a precursor to the siege and destruction of Jerusalem. The Prophet Elijah fasted and prayed for 40 days on Mount </a:t>
            </a:r>
            <a:r>
              <a:rPr lang="en-US" dirty="0" err="1" smtClean="0"/>
              <a:t>Horeb</a:t>
            </a:r>
            <a:r>
              <a:rPr lang="en-US" dirty="0" smtClean="0"/>
              <a:t>. Moses fasted 40 days and nights while on Mount Sinai. Moses and the Israelites wandered in the desert for 40 penitential years until they entered the Promised Land.</a:t>
            </a:r>
            <a:endParaRPr lang="en-US" dirty="0" smtClean="0"/>
          </a:p>
          <a:p>
            <a:pPr>
              <a:buNone/>
            </a:pPr>
            <a:endParaRPr lang="en-US" dirty="0" smtClean="0"/>
          </a:p>
          <a:p>
            <a:r>
              <a:rPr lang="en-US" dirty="0" smtClean="0"/>
              <a:t>In the New Testament, the Lord fasted for 40 days and nights in preparation for the beginning of His public ministry.</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Suffering: Why did God create it?</a:t>
            </a:r>
            <a:endParaRPr lang="en-US" dirty="0"/>
          </a:p>
        </p:txBody>
      </p:sp>
      <p:sp>
        <p:nvSpPr>
          <p:cNvPr id="3" name="Content Placeholder 2"/>
          <p:cNvSpPr>
            <a:spLocks noGrp="1"/>
          </p:cNvSpPr>
          <p:nvPr>
            <p:ph idx="1"/>
          </p:nvPr>
        </p:nvSpPr>
        <p:spPr/>
        <p:txBody>
          <a:bodyPr/>
          <a:lstStyle/>
          <a:p>
            <a:r>
              <a:rPr lang="en-US" dirty="0" smtClean="0"/>
              <a:t>A really good book dealing with this is:</a:t>
            </a:r>
          </a:p>
          <a:p>
            <a:r>
              <a:rPr lang="en-US" dirty="0" smtClean="0"/>
              <a:t>Making Sense Out of </a:t>
            </a:r>
            <a:r>
              <a:rPr lang="en-US" dirty="0" smtClean="0"/>
              <a:t>S</a:t>
            </a:r>
            <a:r>
              <a:rPr lang="en-US" dirty="0" smtClean="0"/>
              <a:t>uffering by Peter </a:t>
            </a:r>
            <a:r>
              <a:rPr lang="en-US" dirty="0" err="1" smtClean="0"/>
              <a:t>Kreeft</a:t>
            </a:r>
            <a:endParaRPr lang="en-US" dirty="0" smtClean="0"/>
          </a:p>
          <a:p>
            <a:endParaRPr lang="en-US" dirty="0" smtClean="0"/>
          </a:p>
          <a:p>
            <a:pPr>
              <a:buNone/>
            </a:pPr>
            <a:r>
              <a:rPr lang="en-US" dirty="0" smtClean="0">
                <a:hlinkClick r:id="rId2"/>
              </a:rPr>
              <a:t>http://www.goodreads.com/book/show/256138.</a:t>
            </a:r>
            <a:r>
              <a:rPr lang="en-US" dirty="0" smtClean="0">
                <a:hlinkClick r:id="rId2"/>
              </a:rPr>
              <a:t>Making_Sense_Out_of_Suffering</a:t>
            </a:r>
            <a:endParaRPr lang="en-US" dirty="0" smtClean="0"/>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buNone/>
            </a:pPr>
            <a:r>
              <a:rPr lang="en-AU" dirty="0" smtClean="0"/>
              <a:t>Scholars tell us the two accounts were written at very different times by different people – “How can they both be right?”</a:t>
            </a:r>
            <a:r>
              <a:rPr lang="en-AU" dirty="0" smtClean="0"/>
              <a:t> </a:t>
            </a:r>
          </a:p>
          <a:p>
            <a:pPr>
              <a:buNone/>
            </a:pPr>
            <a:endParaRPr lang="en-AU" dirty="0" smtClean="0"/>
          </a:p>
          <a:p>
            <a:pPr>
              <a:buNone/>
            </a:pPr>
            <a:r>
              <a:rPr lang="en-AU" b="1" dirty="0" smtClean="0"/>
              <a:t> Genre</a:t>
            </a:r>
            <a:endParaRPr lang="en-AU" dirty="0" smtClean="0"/>
          </a:p>
          <a:p>
            <a:r>
              <a:rPr lang="en-AU" dirty="0" smtClean="0"/>
              <a:t>Genesis wasn’t written by a scientist or a modern historian.  </a:t>
            </a:r>
            <a:endParaRPr lang="en-AU" dirty="0" smtClean="0"/>
          </a:p>
          <a:p>
            <a:r>
              <a:rPr lang="en-AU" dirty="0" smtClean="0"/>
              <a:t>The first account is </a:t>
            </a:r>
            <a:r>
              <a:rPr lang="en-AU" dirty="0" smtClean="0"/>
              <a:t>pure poetry.  </a:t>
            </a:r>
            <a:endParaRPr lang="en-AU" dirty="0" smtClean="0"/>
          </a:p>
          <a:p>
            <a:r>
              <a:rPr lang="en-AU" dirty="0" smtClean="0"/>
              <a:t>It is “</a:t>
            </a:r>
            <a:r>
              <a:rPr lang="en-AU" dirty="0" smtClean="0"/>
              <a:t>pre-history,”</a:t>
            </a:r>
            <a:r>
              <a:rPr lang="en-AU" dirty="0" smtClean="0"/>
              <a:t> couched </a:t>
            </a:r>
            <a:r>
              <a:rPr lang="en-AU" dirty="0" smtClean="0"/>
              <a:t>in figurative language.   </a:t>
            </a:r>
          </a:p>
          <a:p>
            <a:r>
              <a:rPr lang="en-AU" dirty="0" smtClean="0"/>
              <a:t>For more details on interpreting Scripture, see the </a:t>
            </a:r>
            <a:r>
              <a:rPr lang="en-AU" dirty="0" smtClean="0">
                <a:hlinkClick r:id="rId2"/>
              </a:rPr>
              <a:t>Catechism of the Catholic Church 109-119</a:t>
            </a:r>
            <a:r>
              <a:rPr lang="en-AU" dirty="0" smtClean="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Most important figures of Old Testament</a:t>
            </a:r>
            <a:endParaRPr lang="en-US" dirty="0"/>
          </a:p>
        </p:txBody>
      </p:sp>
      <p:sp>
        <p:nvSpPr>
          <p:cNvPr id="3" name="Content Placeholder 2"/>
          <p:cNvSpPr>
            <a:spLocks noGrp="1"/>
          </p:cNvSpPr>
          <p:nvPr>
            <p:ph idx="1"/>
          </p:nvPr>
        </p:nvSpPr>
        <p:spPr>
          <a:xfrm>
            <a:off x="457200" y="2133600"/>
            <a:ext cx="8229600" cy="2429933"/>
          </a:xfrm>
        </p:spPr>
        <p:txBody>
          <a:bodyPr/>
          <a:lstStyle/>
          <a:p>
            <a:pPr>
              <a:buNone/>
            </a:pPr>
            <a:r>
              <a:rPr lang="en-US" dirty="0" smtClean="0">
                <a:hlinkClick r:id="rId2"/>
              </a:rPr>
              <a:t>http://www.angelfire.com/va3/djotheology/documents/docs-old-testament/</a:t>
            </a:r>
            <a:r>
              <a:rPr lang="en-US" dirty="0" smtClean="0">
                <a:hlinkClick r:id="rId2"/>
              </a:rPr>
              <a:t>OT_Important_People.pdf</a:t>
            </a:r>
            <a:endParaRPr lang="en-US" dirty="0" smtClean="0"/>
          </a:p>
          <a:p>
            <a:pPr>
              <a:buNone/>
            </a:pP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851400"/>
          </a:xfrm>
        </p:spPr>
        <p:txBody>
          <a:bodyPr>
            <a:normAutofit fontScale="77500" lnSpcReduction="20000"/>
          </a:bodyPr>
          <a:lstStyle/>
          <a:p>
            <a:pPr>
              <a:buNone/>
            </a:pPr>
            <a:r>
              <a:rPr lang="en-AU" b="1" dirty="0" smtClean="0"/>
              <a:t>The </a:t>
            </a:r>
            <a:r>
              <a:rPr lang="en-AU" b="1" dirty="0" smtClean="0"/>
              <a:t>author’s </a:t>
            </a:r>
            <a:r>
              <a:rPr lang="en-AU" b="1" dirty="0" smtClean="0"/>
              <a:t>intent</a:t>
            </a:r>
            <a:endParaRPr lang="en-AU" dirty="0" smtClean="0"/>
          </a:p>
          <a:p>
            <a:pPr>
              <a:buNone/>
            </a:pPr>
            <a:endParaRPr lang="en-AU" dirty="0" smtClean="0"/>
          </a:p>
          <a:p>
            <a:pPr>
              <a:buNone/>
            </a:pPr>
            <a:r>
              <a:rPr lang="en-AU" dirty="0" smtClean="0"/>
              <a:t>The </a:t>
            </a:r>
            <a:r>
              <a:rPr lang="en-AU" dirty="0" smtClean="0"/>
              <a:t>questions of our age are scientific:  HOW did the world begin? WHEN did it come into being, and by WHAT exact process?  WHICH came first and how did the next being evolve</a:t>
            </a:r>
            <a:r>
              <a:rPr lang="en-AU" dirty="0" smtClean="0"/>
              <a:t>?</a:t>
            </a:r>
          </a:p>
          <a:p>
            <a:pPr>
              <a:buNone/>
            </a:pPr>
            <a:endParaRPr lang="en-AU" dirty="0" smtClean="0"/>
          </a:p>
          <a:p>
            <a:pPr>
              <a:buNone/>
            </a:pPr>
            <a:r>
              <a:rPr lang="en-AU" dirty="0" smtClean="0"/>
              <a:t>The </a:t>
            </a:r>
            <a:r>
              <a:rPr lang="en-AU" dirty="0" smtClean="0"/>
              <a:t>questions of the ancient world were different:  WHO created?  </a:t>
            </a:r>
            <a:r>
              <a:rPr lang="en-AU" dirty="0" err="1" smtClean="0"/>
              <a:t>WHO’s</a:t>
            </a:r>
            <a:r>
              <a:rPr lang="en-AU" dirty="0" smtClean="0"/>
              <a:t> in charge? WHY am I here, and HOW do I relate to other beings?  WHY is there evil and can anything be done about it?</a:t>
            </a:r>
            <a:endParaRPr lang="en-AU" dirty="0" smtClean="0"/>
          </a:p>
          <a:p>
            <a:pPr>
              <a:buNone/>
            </a:pPr>
            <a:r>
              <a:rPr lang="en-AU" dirty="0" smtClean="0"/>
              <a:t> </a:t>
            </a:r>
            <a:endParaRPr lang="en-AU" dirty="0" smtClean="0"/>
          </a:p>
          <a:p>
            <a:r>
              <a:rPr lang="en-AU" dirty="0" smtClean="0"/>
              <a:t>It teaches</a:t>
            </a:r>
            <a:r>
              <a:rPr lang="en-AU" dirty="0" smtClean="0"/>
              <a:t> </a:t>
            </a:r>
            <a:r>
              <a:rPr lang="en-AU" dirty="0" smtClean="0"/>
              <a:t>spiritual </a:t>
            </a:r>
            <a:r>
              <a:rPr lang="en-AU" dirty="0" smtClean="0"/>
              <a:t>truth not intended as scientific truth</a:t>
            </a:r>
          </a:p>
          <a:p>
            <a:pPr>
              <a:buNone/>
            </a:pPr>
            <a:endParaRPr lang="en-AU"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834467"/>
          </a:xfrm>
        </p:spPr>
        <p:txBody>
          <a:bodyPr>
            <a:normAutofit fontScale="85000" lnSpcReduction="20000"/>
          </a:bodyPr>
          <a:lstStyle/>
          <a:p>
            <a:r>
              <a:rPr lang="en-AU" b="1" dirty="0" smtClean="0"/>
              <a:t>Genesis 1 is about God’s action and purpose, not the science or calendar of creation.</a:t>
            </a:r>
            <a:endParaRPr lang="en-AU" dirty="0" smtClean="0"/>
          </a:p>
          <a:p>
            <a:r>
              <a:rPr lang="en-AU" dirty="0" smtClean="0"/>
              <a:t>God is named 32 times in 31 verses and every time he’s the subject of the sentence, acting, intentionally building something “good.”</a:t>
            </a:r>
            <a:endParaRPr lang="en-AU" dirty="0" smtClean="0"/>
          </a:p>
          <a:p>
            <a:pPr>
              <a:buNone/>
            </a:pPr>
            <a:endParaRPr lang="en-AU" dirty="0" smtClean="0"/>
          </a:p>
          <a:p>
            <a:r>
              <a:rPr lang="en-AU" b="1" dirty="0" smtClean="0"/>
              <a:t>The “days” of creation are symbolic.</a:t>
            </a:r>
            <a:endParaRPr lang="en-AU" dirty="0" smtClean="0"/>
          </a:p>
          <a:p>
            <a:r>
              <a:rPr lang="en-AU" dirty="0" smtClean="0"/>
              <a:t>Genesis 1 is poetic, and poetic structure has meaning. Sequential days are not there for </a:t>
            </a:r>
            <a:r>
              <a:rPr lang="en-AU" dirty="0" smtClean="0"/>
              <a:t>themselves or </a:t>
            </a:r>
            <a:r>
              <a:rPr lang="en-AU" dirty="0" smtClean="0"/>
              <a:t>to show time </a:t>
            </a:r>
            <a:r>
              <a:rPr lang="en-AU" dirty="0" smtClean="0"/>
              <a:t>sequence</a:t>
            </a:r>
          </a:p>
          <a:p>
            <a:r>
              <a:rPr lang="en-AU" dirty="0" smtClean="0"/>
              <a:t>Intended to </a:t>
            </a:r>
            <a:r>
              <a:rPr lang="en-AU" dirty="0" smtClean="0"/>
              <a:t>show order and hierarchy.  (If the goal had been sequence, the sun would come before the light!).</a:t>
            </a:r>
            <a:endParaRPr lang="en-AU"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Accounts of Creation</a:t>
            </a:r>
            <a:endParaRPr lang="en-US" dirty="0"/>
          </a:p>
        </p:txBody>
      </p:sp>
      <p:sp>
        <p:nvSpPr>
          <p:cNvPr id="3" name="Content Placeholder 2"/>
          <p:cNvSpPr>
            <a:spLocks noGrp="1"/>
          </p:cNvSpPr>
          <p:nvPr>
            <p:ph idx="1"/>
          </p:nvPr>
        </p:nvSpPr>
        <p:spPr/>
        <p:txBody>
          <a:bodyPr/>
          <a:lstStyle/>
          <a:p>
            <a:pPr>
              <a:buNone/>
            </a:pPr>
            <a:r>
              <a:rPr lang="en-AU" b="1" dirty="0" smtClean="0"/>
              <a:t>There’s a perspective shift between </a:t>
            </a:r>
            <a:r>
              <a:rPr lang="en-AU" b="1" dirty="0" smtClean="0"/>
              <a:t>chapters.</a:t>
            </a:r>
            <a:endParaRPr lang="en-AU" dirty="0" smtClean="0"/>
          </a:p>
          <a:p>
            <a:pPr>
              <a:buNone/>
            </a:pPr>
            <a:endParaRPr lang="en-AU" dirty="0" smtClean="0"/>
          </a:p>
          <a:p>
            <a:pPr>
              <a:buNone/>
            </a:pPr>
            <a:r>
              <a:rPr lang="en-AU" dirty="0" smtClean="0"/>
              <a:t>In the First account the reader is </a:t>
            </a:r>
            <a:r>
              <a:rPr lang="en-AU" dirty="0" smtClean="0"/>
              <a:t>a distant observer of the creation of the universe.  </a:t>
            </a:r>
          </a:p>
          <a:p>
            <a:pPr>
              <a:buNone/>
            </a:pPr>
            <a:r>
              <a:rPr lang="en-AU" dirty="0" smtClean="0"/>
              <a:t> </a:t>
            </a:r>
            <a:endParaRPr lang="en-AU" dirty="0" smtClean="0"/>
          </a:p>
          <a:p>
            <a:pPr>
              <a:buNone/>
            </a:pPr>
            <a:r>
              <a:rPr lang="en-AU" dirty="0" smtClean="0"/>
              <a:t>The second account zooms </a:t>
            </a:r>
            <a:r>
              <a:rPr lang="en-AU" dirty="0" smtClean="0"/>
              <a:t>in for a close-up on the “man” God created everything for.</a:t>
            </a:r>
            <a:endParaRPr lang="en-AU" dirty="0" smtClean="0"/>
          </a:p>
          <a:p>
            <a:pPr>
              <a:buNone/>
            </a:pPr>
            <a:endParaRPr lang="en-AU" dirty="0" smtClean="0"/>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Account of Creation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AU" b="1" dirty="0" smtClean="0"/>
              <a:t>Genesis 1 is a prologue to the </a:t>
            </a:r>
            <a:r>
              <a:rPr lang="en-AU" b="1" dirty="0" smtClean="0"/>
              <a:t>rest.</a:t>
            </a:r>
            <a:endParaRPr lang="en-AU" dirty="0" smtClean="0"/>
          </a:p>
          <a:p>
            <a:pPr>
              <a:buNone/>
            </a:pPr>
            <a:r>
              <a:rPr lang="en-AU" dirty="0" smtClean="0"/>
              <a:t>It is a </a:t>
            </a:r>
            <a:r>
              <a:rPr lang="en-AU" dirty="0" smtClean="0"/>
              <a:t>poetic tribute,</a:t>
            </a:r>
            <a:r>
              <a:rPr lang="en-AU" dirty="0" smtClean="0"/>
              <a:t>  </a:t>
            </a:r>
            <a:r>
              <a:rPr lang="en-AU" dirty="0" smtClean="0"/>
              <a:t>probably written much later than</a:t>
            </a:r>
            <a:r>
              <a:rPr lang="en-AU" dirty="0" smtClean="0"/>
              <a:t> the second account.</a:t>
            </a:r>
          </a:p>
          <a:p>
            <a:pPr>
              <a:buNone/>
            </a:pPr>
            <a:endParaRPr lang="en-AU" dirty="0" smtClean="0"/>
          </a:p>
          <a:p>
            <a:pPr>
              <a:buNone/>
            </a:pPr>
            <a:r>
              <a:rPr lang="en-AU" dirty="0" smtClean="0"/>
              <a:t>It is </a:t>
            </a:r>
            <a:r>
              <a:rPr lang="en-AU" dirty="0" smtClean="0"/>
              <a:t>placed at the start of Genesis. </a:t>
            </a:r>
            <a:r>
              <a:rPr lang="en-AU" dirty="0" smtClean="0"/>
              <a:t> </a:t>
            </a:r>
          </a:p>
          <a:p>
            <a:pPr>
              <a:buNone/>
            </a:pPr>
            <a:endParaRPr lang="en-AU" dirty="0" smtClean="0"/>
          </a:p>
          <a:p>
            <a:pPr>
              <a:buNone/>
            </a:pPr>
            <a:r>
              <a:rPr lang="en-AU" dirty="0" smtClean="0"/>
              <a:t>It </a:t>
            </a:r>
            <a:r>
              <a:rPr lang="en-AU" dirty="0" smtClean="0"/>
              <a:t>functions like an “Entrance Hymn” to the great drama of salvation.</a:t>
            </a:r>
            <a:r>
              <a:rPr lang="en-AU" dirty="0" smtClean="0"/>
              <a:t> </a:t>
            </a:r>
          </a:p>
          <a:p>
            <a:pPr>
              <a:buNone/>
            </a:pPr>
            <a:r>
              <a:rPr lang="en-AU" dirty="0" smtClean="0"/>
              <a:t> </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Account of Creation</a:t>
            </a:r>
            <a:endParaRPr lang="en-US" dirty="0"/>
          </a:p>
        </p:txBody>
      </p:sp>
      <p:sp>
        <p:nvSpPr>
          <p:cNvPr id="3" name="Content Placeholder 2"/>
          <p:cNvSpPr>
            <a:spLocks noGrp="1"/>
          </p:cNvSpPr>
          <p:nvPr>
            <p:ph idx="1"/>
          </p:nvPr>
        </p:nvSpPr>
        <p:spPr/>
        <p:txBody>
          <a:bodyPr/>
          <a:lstStyle/>
          <a:p>
            <a:pPr>
              <a:buNone/>
            </a:pPr>
            <a:r>
              <a:rPr lang="en-AU" b="1" dirty="0" smtClean="0"/>
              <a:t>S</a:t>
            </a:r>
            <a:r>
              <a:rPr lang="en-AU" b="1" dirty="0" smtClean="0"/>
              <a:t>hows </a:t>
            </a:r>
            <a:r>
              <a:rPr lang="en-AU" b="1" dirty="0" smtClean="0"/>
              <a:t>relationship</a:t>
            </a:r>
            <a:r>
              <a:rPr lang="en-AU" b="1" dirty="0" smtClean="0"/>
              <a:t> </a:t>
            </a:r>
            <a:endParaRPr lang="en-AU" dirty="0" smtClean="0"/>
          </a:p>
          <a:p>
            <a:pPr>
              <a:buNone/>
            </a:pPr>
            <a:endParaRPr lang="en-AU" dirty="0" smtClean="0"/>
          </a:p>
          <a:p>
            <a:pPr>
              <a:buNone/>
            </a:pPr>
            <a:r>
              <a:rPr lang="en-AU" dirty="0" smtClean="0"/>
              <a:t>The </a:t>
            </a:r>
            <a:r>
              <a:rPr lang="en-AU" dirty="0" smtClean="0"/>
              <a:t>sequence in the second account is not about time.  Events are arranged to show truth about humanity in relationship to God, the animals, and the world.   </a:t>
            </a:r>
            <a:endParaRPr lang="en-AU" dirty="0" smtClean="0"/>
          </a:p>
          <a:p>
            <a:endParaRPr lang="en-AU"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 more detail about the two </a:t>
            </a:r>
            <a:r>
              <a:rPr lang="en-US" dirty="0" smtClean="0"/>
              <a:t>a</a:t>
            </a:r>
            <a:r>
              <a:rPr lang="en-US" dirty="0" smtClean="0"/>
              <a:t>ccounts </a:t>
            </a:r>
            <a:r>
              <a:rPr lang="en-US" dirty="0" smtClean="0"/>
              <a:t>of</a:t>
            </a:r>
            <a:r>
              <a:rPr lang="en-US" dirty="0" smtClean="0"/>
              <a:t> creation</a:t>
            </a:r>
            <a:endParaRPr lang="en-US" dirty="0"/>
          </a:p>
        </p:txBody>
      </p:sp>
      <p:sp>
        <p:nvSpPr>
          <p:cNvPr id="3" name="Content Placeholder 2"/>
          <p:cNvSpPr>
            <a:spLocks noGrp="1"/>
          </p:cNvSpPr>
          <p:nvPr>
            <p:ph idx="1"/>
          </p:nvPr>
        </p:nvSpPr>
        <p:spPr/>
        <p:txBody>
          <a:bodyPr/>
          <a:lstStyle/>
          <a:p>
            <a:pPr>
              <a:buNone/>
            </a:pPr>
            <a:r>
              <a:rPr lang="en-US" dirty="0" smtClean="0">
                <a:hlinkClick r:id="rId2"/>
              </a:rPr>
              <a:t>http://biblestudyforcatholics.com/two-different-accounts-creation</a:t>
            </a:r>
            <a:r>
              <a:rPr lang="en-US" dirty="0" smtClean="0">
                <a:hlinkClick r:id="rId2"/>
              </a:rPr>
              <a:t>/</a:t>
            </a:r>
            <a:endParaRPr lang="en-US" dirty="0" smtClean="0"/>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Chicago Referencing</a:t>
            </a:r>
            <a:endParaRPr lang="en-US" dirty="0"/>
          </a:p>
        </p:txBody>
      </p:sp>
      <p:sp>
        <p:nvSpPr>
          <p:cNvPr id="3" name="Content Placeholder 2"/>
          <p:cNvSpPr>
            <a:spLocks noGrp="1"/>
          </p:cNvSpPr>
          <p:nvPr>
            <p:ph idx="1"/>
          </p:nvPr>
        </p:nvSpPr>
        <p:spPr/>
        <p:txBody>
          <a:bodyPr/>
          <a:lstStyle/>
          <a:p>
            <a:pPr>
              <a:buNone/>
            </a:pPr>
            <a:r>
              <a:rPr lang="en-US" dirty="0" smtClean="0">
                <a:hlinkClick r:id="rId2"/>
              </a:rPr>
              <a:t>http://piccionep.people.cofc.edu/graphics/samplepaper2.</a:t>
            </a:r>
            <a:r>
              <a:rPr lang="en-US" dirty="0" smtClean="0">
                <a:hlinkClick r:id="rId2"/>
              </a:rPr>
              <a:t>pdf</a:t>
            </a:r>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0" y="-76200"/>
            <a:ext cx="9245600" cy="6934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Bible</a:t>
            </a:r>
            <a:endParaRPr lang="en-US" dirty="0"/>
          </a:p>
        </p:txBody>
      </p:sp>
      <p:pic>
        <p:nvPicPr>
          <p:cNvPr id="5" name="Content Placeholder 4" descr="timeline 2.jpg"/>
          <p:cNvPicPr>
            <a:picLocks noGrp="1" noChangeAspect="1"/>
          </p:cNvPicPr>
          <p:nvPr>
            <p:ph idx="1"/>
          </p:nvPr>
        </p:nvPicPr>
        <p:blipFill>
          <a:blip r:embed="rId2"/>
          <a:srcRect l="-1140" r="-1140"/>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Locating Bible Books and how they relate</a:t>
            </a:r>
            <a:endParaRPr lang="en-US" dirty="0"/>
          </a:p>
        </p:txBody>
      </p:sp>
      <p:pic>
        <p:nvPicPr>
          <p:cNvPr id="4" name="Content Placeholder 3" descr="ottimeline.jpg"/>
          <p:cNvPicPr>
            <a:picLocks noGrp="1" noChangeAspect="1"/>
          </p:cNvPicPr>
          <p:nvPr>
            <p:ph idx="1"/>
          </p:nvPr>
        </p:nvPicPr>
        <p:blipFill>
          <a:blip r:embed="rId2"/>
          <a:srcRect l="-1140" r="-1140"/>
          <a:stretch>
            <a:fillRect/>
          </a:stretch>
        </p:blipFill>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12 Judges: Why important?</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AU" dirty="0"/>
              <a:t>Judges are the leaders Israel had from the time of the elders who outlived Joshua until the time of the kings.</a:t>
            </a:r>
            <a:r>
              <a:rPr lang="en-AU" dirty="0" smtClean="0"/>
              <a:t> </a:t>
            </a:r>
          </a:p>
          <a:p>
            <a:pPr>
              <a:buNone/>
            </a:pPr>
            <a:r>
              <a:rPr lang="en-AU" dirty="0" smtClean="0"/>
              <a:t>Their </a:t>
            </a:r>
            <a:r>
              <a:rPr lang="en-AU" dirty="0"/>
              <a:t>principal purpose is best expressed in </a:t>
            </a:r>
            <a:r>
              <a:rPr lang="en-AU" dirty="0">
                <a:hlinkClick r:id="rId2"/>
              </a:rPr>
              <a:t>2:16</a:t>
            </a:r>
            <a:r>
              <a:rPr lang="en-AU" dirty="0"/>
              <a:t>: “Then the Lord raised up judges, who saved them out of the hands of . . . raiders.”</a:t>
            </a:r>
            <a:r>
              <a:rPr lang="en-AU" dirty="0" smtClean="0"/>
              <a:t> </a:t>
            </a:r>
          </a:p>
          <a:p>
            <a:pPr>
              <a:buNone/>
            </a:pPr>
            <a:r>
              <a:rPr lang="en-AU" dirty="0" smtClean="0"/>
              <a:t>Since </a:t>
            </a:r>
            <a:r>
              <a:rPr lang="en-AU" dirty="0"/>
              <a:t>it was God who permitted the oppressions and raised up deliverers, he himself was Israel’s ultimate Judge and Deliverer (</a:t>
            </a:r>
            <a:r>
              <a:rPr lang="en-AU" dirty="0">
                <a:hlinkClick r:id="rId3"/>
              </a:rPr>
              <a:t>11:27</a:t>
            </a:r>
            <a:r>
              <a:rPr lang="en-AU" dirty="0"/>
              <a:t>; see </a:t>
            </a:r>
            <a:r>
              <a:rPr lang="en-AU" dirty="0">
                <a:hlinkClick r:id="rId4"/>
              </a:rPr>
              <a:t>8:23</a:t>
            </a:r>
            <a:r>
              <a:rPr lang="en-AU" dirty="0"/>
              <a:t>, where Gideon, a judge, insists that the Lord is Israel’s true ruler).</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of Judges</a:t>
            </a:r>
            <a:endParaRPr lang="en-US" dirty="0"/>
          </a:p>
        </p:txBody>
      </p:sp>
      <p:sp>
        <p:nvSpPr>
          <p:cNvPr id="3" name="Content Placeholder 2"/>
          <p:cNvSpPr>
            <a:spLocks noGrp="1"/>
          </p:cNvSpPr>
          <p:nvPr>
            <p:ph idx="1"/>
          </p:nvPr>
        </p:nvSpPr>
        <p:spPr/>
        <p:txBody>
          <a:bodyPr>
            <a:normAutofit fontScale="92500"/>
          </a:bodyPr>
          <a:lstStyle/>
          <a:p>
            <a:r>
              <a:rPr lang="en-AU" dirty="0"/>
              <a:t>The book of Judges depicts the life of Israel in the promised land from the death of Joshua to the rise of the kings. </a:t>
            </a:r>
          </a:p>
          <a:p>
            <a:r>
              <a:rPr lang="en-AU" dirty="0"/>
              <a:t>It is an account of frequent unfaithfulness and God’s chastening. </a:t>
            </a:r>
          </a:p>
          <a:p>
            <a:r>
              <a:rPr lang="en-AU" dirty="0"/>
              <a:t>It tells of people’s urgent appeals to God in times of crisis, moving the Lord to raise up leaders (judges) through whom he throws off foreign oppressors and restores the land to peace.</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317</TotalTime>
  <Words>3453</Words>
  <Application>Microsoft Macintosh PowerPoint</Application>
  <PresentationFormat>On-screen Show (4:3)</PresentationFormat>
  <Paragraphs>237</Paragraphs>
  <Slides>46</Slides>
  <Notes>0</Notes>
  <HiddenSlides>0</HiddenSlides>
  <MMClips>0</MMClips>
  <ScaleCrop>false</ScaleCrop>
  <HeadingPairs>
    <vt:vector size="4" baseType="variant">
      <vt:variant>
        <vt:lpstr>Design Template</vt:lpstr>
      </vt:variant>
      <vt:variant>
        <vt:i4>1</vt:i4>
      </vt:variant>
      <vt:variant>
        <vt:lpstr>Slide Titles</vt:lpstr>
      </vt:variant>
      <vt:variant>
        <vt:i4>46</vt:i4>
      </vt:variant>
    </vt:vector>
  </HeadingPairs>
  <TitlesOfParts>
    <vt:vector size="47" baseType="lpstr">
      <vt:lpstr>Office Theme</vt:lpstr>
      <vt:lpstr>Scripture and Church, </vt:lpstr>
      <vt:lpstr>Family Tree of Biblical Figures…</vt:lpstr>
      <vt:lpstr>Slide 3</vt:lpstr>
      <vt:lpstr>Most important figures of Old Testament</vt:lpstr>
      <vt:lpstr>Slide 5</vt:lpstr>
      <vt:lpstr>Timeline of Bible</vt:lpstr>
      <vt:lpstr>Locating Bible Books and how they relate</vt:lpstr>
      <vt:lpstr>The 12 Judges: Why important?</vt:lpstr>
      <vt:lpstr>Themes of Judges</vt:lpstr>
      <vt:lpstr>Themes of Judges cont…</vt:lpstr>
      <vt:lpstr>Themes of Judges cont…</vt:lpstr>
      <vt:lpstr>The Judges are: </vt:lpstr>
      <vt:lpstr>Why is Maccabees Important?</vt:lpstr>
      <vt:lpstr>What about the Psalms?</vt:lpstr>
      <vt:lpstr>Psalms cont…</vt:lpstr>
      <vt:lpstr>Links between Old Testament and New Testament</vt:lpstr>
      <vt:lpstr>Links between Old Testament and New Testament cont…</vt:lpstr>
      <vt:lpstr>Links between Old Testament and New Testament cont…</vt:lpstr>
      <vt:lpstr>Links between Old Testament and New Testament cont…</vt:lpstr>
      <vt:lpstr>Links between Old Testament and New Testament cont…</vt:lpstr>
      <vt:lpstr>Links between Old Testament and Sacraments</vt:lpstr>
      <vt:lpstr>Links between Old Testament and Sacraments</vt:lpstr>
      <vt:lpstr>The Tower of Babel?</vt:lpstr>
      <vt:lpstr>The Tower of Babel? Cont…</vt:lpstr>
      <vt:lpstr>The Tower of Babel? Cont…</vt:lpstr>
      <vt:lpstr>The Tower of Babel? Cont…</vt:lpstr>
      <vt:lpstr>How Feeding of 5000 relates to Eternal Life, Heaven and Hell</vt:lpstr>
      <vt:lpstr>John 6:22-36 </vt:lpstr>
      <vt:lpstr>John 6:22-36 cont…</vt:lpstr>
      <vt:lpstr>What about the Apocalypse/ Revelation?</vt:lpstr>
      <vt:lpstr>Slide 31</vt:lpstr>
      <vt:lpstr>Exodus Story: 10 Plagues</vt:lpstr>
      <vt:lpstr>Slide 33</vt:lpstr>
      <vt:lpstr>Where does David Fit?</vt:lpstr>
      <vt:lpstr>Psalm 131  speaks of David </vt:lpstr>
      <vt:lpstr>Significance of 40 days/years…</vt:lpstr>
      <vt:lpstr>Lent has 40 days - ever wonder why? </vt:lpstr>
      <vt:lpstr>Suffering: Why did God create it?</vt:lpstr>
      <vt:lpstr>Slide 39</vt:lpstr>
      <vt:lpstr>Slide 40</vt:lpstr>
      <vt:lpstr>Slide 41</vt:lpstr>
      <vt:lpstr>Two Accounts of Creation</vt:lpstr>
      <vt:lpstr>First Account of Creation</vt:lpstr>
      <vt:lpstr>Second Account of Creation</vt:lpstr>
      <vt:lpstr>For more detail about the two accounts of creation</vt:lpstr>
      <vt:lpstr>Chicago Referencing</vt:lpstr>
    </vt:vector>
  </TitlesOfParts>
  <Company>upper zone media productions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Scripture and Church,</dc:title>
  <dc:creator>anne-marie irwin</dc:creator>
  <cp:lastModifiedBy>anne-marie irwin</cp:lastModifiedBy>
  <cp:revision>10</cp:revision>
  <dcterms:created xsi:type="dcterms:W3CDTF">2015-10-24T22:41:55Z</dcterms:created>
  <dcterms:modified xsi:type="dcterms:W3CDTF">2015-10-25T00:54:40Z</dcterms:modified>
</cp:coreProperties>
</file>